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56" r:id="rId2"/>
    <p:sldId id="257" r:id="rId3"/>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000"/>
    <a:srgbClr val="000000"/>
    <a:srgbClr val="843C0C"/>
    <a:srgbClr val="2F528F"/>
    <a:srgbClr val="4472C4"/>
    <a:srgbClr val="ED7D31"/>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880"/>
    <p:restoredTop sz="94584"/>
  </p:normalViewPr>
  <p:slideViewPr>
    <p:cSldViewPr snapToGrid="0" snapToObjects="1">
      <p:cViewPr varScale="1">
        <p:scale>
          <a:sx n="66" d="100"/>
          <a:sy n="66" d="100"/>
        </p:scale>
        <p:origin x="266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Volumes\kyousei6-HD\2019&#24180;&#24230;\M1\&#30707;&#24029;\B4\&#24180;&#20250;\&#24180;&#20250;&#12288;&#32076;&#26178;&#22793;&#21270;.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8937072521107293E-2"/>
          <c:y val="6.1251014077785701E-2"/>
          <c:w val="0.89263230027281104"/>
          <c:h val="0.79617656437805095"/>
        </c:manualLayout>
      </c:layout>
      <c:scatterChart>
        <c:scatterStyle val="lineMarker"/>
        <c:varyColors val="0"/>
        <c:ser>
          <c:idx val="0"/>
          <c:order val="0"/>
          <c:spPr>
            <a:ln w="2540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og"/>
            <c:dispRSqr val="0"/>
            <c:dispEq val="0"/>
          </c:trendline>
          <c:xVal>
            <c:numRef>
              <c:f>Sheet1!$A$2:$A$15</c:f>
              <c:numCache>
                <c:formatCode>General</c:formatCode>
                <c:ptCount val="14"/>
                <c:pt idx="0">
                  <c:v>0</c:v>
                </c:pt>
                <c:pt idx="1">
                  <c:v>2</c:v>
                </c:pt>
                <c:pt idx="2">
                  <c:v>4</c:v>
                </c:pt>
                <c:pt idx="3">
                  <c:v>6</c:v>
                </c:pt>
                <c:pt idx="4">
                  <c:v>8</c:v>
                </c:pt>
                <c:pt idx="5">
                  <c:v>10</c:v>
                </c:pt>
                <c:pt idx="6">
                  <c:v>12</c:v>
                </c:pt>
                <c:pt idx="7">
                  <c:v>14</c:v>
                </c:pt>
                <c:pt idx="8">
                  <c:v>16</c:v>
                </c:pt>
                <c:pt idx="9">
                  <c:v>18</c:v>
                </c:pt>
                <c:pt idx="10">
                  <c:v>20</c:v>
                </c:pt>
                <c:pt idx="11">
                  <c:v>22</c:v>
                </c:pt>
                <c:pt idx="12">
                  <c:v>24</c:v>
                </c:pt>
                <c:pt idx="13">
                  <c:v>26</c:v>
                </c:pt>
              </c:numCache>
            </c:numRef>
          </c:xVal>
          <c:yVal>
            <c:numRef>
              <c:f>Sheet1!$B$2:$B$15</c:f>
              <c:numCache>
                <c:formatCode>General</c:formatCode>
                <c:ptCount val="14"/>
                <c:pt idx="0">
                  <c:v>0</c:v>
                </c:pt>
                <c:pt idx="1">
                  <c:v>0</c:v>
                </c:pt>
                <c:pt idx="2">
                  <c:v>0</c:v>
                </c:pt>
                <c:pt idx="4">
                  <c:v>31</c:v>
                </c:pt>
                <c:pt idx="5">
                  <c:v>40</c:v>
                </c:pt>
                <c:pt idx="6">
                  <c:v>53</c:v>
                </c:pt>
                <c:pt idx="7">
                  <c:v>59</c:v>
                </c:pt>
                <c:pt idx="8">
                  <c:v>70</c:v>
                </c:pt>
                <c:pt idx="9">
                  <c:v>74</c:v>
                </c:pt>
                <c:pt idx="10">
                  <c:v>82</c:v>
                </c:pt>
                <c:pt idx="11">
                  <c:v>84</c:v>
                </c:pt>
                <c:pt idx="12">
                  <c:v>88</c:v>
                </c:pt>
                <c:pt idx="13">
                  <c:v>90</c:v>
                </c:pt>
              </c:numCache>
            </c:numRef>
          </c:yVal>
          <c:smooth val="0"/>
          <c:extLst>
            <c:ext xmlns:c16="http://schemas.microsoft.com/office/drawing/2014/chart" uri="{C3380CC4-5D6E-409C-BE32-E72D297353CC}">
              <c16:uniqueId val="{00000001-2EBB-A746-9459-322989E769D6}"/>
            </c:ext>
          </c:extLst>
        </c:ser>
        <c:dLbls>
          <c:showLegendKey val="0"/>
          <c:showVal val="0"/>
          <c:showCatName val="0"/>
          <c:showSerName val="0"/>
          <c:showPercent val="0"/>
          <c:showBubbleSize val="0"/>
        </c:dLbls>
        <c:axId val="-1516984480"/>
        <c:axId val="-1511195760"/>
      </c:scatterChart>
      <c:valAx>
        <c:axId val="-151698448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ja-JP" sz="900" dirty="0">
                    <a:latin typeface="Helvetica" charset="0"/>
                    <a:ea typeface="Helvetica" charset="0"/>
                    <a:cs typeface="Helvetica" charset="0"/>
                  </a:rPr>
                  <a:t>Time</a:t>
                </a:r>
                <a:r>
                  <a:rPr lang="en-US" altLang="ja-JP" sz="900" baseline="0" dirty="0">
                    <a:latin typeface="Helvetica" charset="0"/>
                    <a:ea typeface="Helvetica" charset="0"/>
                    <a:cs typeface="Helvetica" charset="0"/>
                  </a:rPr>
                  <a:t> (h)</a:t>
                </a:r>
                <a:endParaRPr lang="ja-JP" altLang="en-US" sz="900">
                  <a:latin typeface="Helvetica" charset="0"/>
                  <a:ea typeface="Helvetica" charset="0"/>
                  <a:cs typeface="Helvetica" charset="0"/>
                </a:endParaRPr>
              </a:p>
            </c:rich>
          </c:tx>
          <c:layout>
            <c:manualLayout>
              <c:xMode val="edge"/>
              <c:yMode val="edge"/>
              <c:x val="0.4737571342534786"/>
              <c:y val="0.924316494514833"/>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Helvetica" charset="0"/>
                <a:ea typeface="Helvetica" charset="0"/>
                <a:cs typeface="Helvetica" charset="0"/>
              </a:defRPr>
            </a:pPr>
            <a:endParaRPr lang="ja-JP"/>
          </a:p>
        </c:txPr>
        <c:crossAx val="-1511195760"/>
        <c:crosses val="autoZero"/>
        <c:crossBetween val="midCat"/>
      </c:valAx>
      <c:valAx>
        <c:axId val="-1511195760"/>
        <c:scaling>
          <c:orientation val="minMax"/>
        </c:scaling>
        <c:delete val="0"/>
        <c:axPos val="l"/>
        <c:majorGridlines>
          <c:spPr>
            <a:ln w="9525" cap="flat" cmpd="sng" algn="ctr">
              <a:solidFill>
                <a:schemeClr val="tx1">
                  <a:lumMod val="15000"/>
                  <a:lumOff val="85000"/>
                </a:schemeClr>
              </a:solidFill>
              <a:miter lim="800000"/>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ja-JP" sz="900" dirty="0">
                    <a:latin typeface="Helvetica" charset="0"/>
                    <a:ea typeface="Helvetica" charset="0"/>
                    <a:cs typeface="Helvetica" charset="0"/>
                  </a:rPr>
                  <a:t>Conv.</a:t>
                </a:r>
                <a:r>
                  <a:rPr lang="en-US" altLang="ja-JP" sz="900" baseline="0" dirty="0">
                    <a:latin typeface="Helvetica" charset="0"/>
                    <a:ea typeface="Helvetica" charset="0"/>
                    <a:cs typeface="Helvetica" charset="0"/>
                  </a:rPr>
                  <a:t> (%)</a:t>
                </a:r>
                <a:endParaRPr lang="ja-JP" altLang="en-US" sz="900">
                  <a:latin typeface="Helvetica" charset="0"/>
                  <a:ea typeface="Helvetica" charset="0"/>
                  <a:cs typeface="Helvetica" charset="0"/>
                </a:endParaRPr>
              </a:p>
            </c:rich>
          </c:tx>
          <c:layout>
            <c:manualLayout>
              <c:xMode val="edge"/>
              <c:yMode val="edge"/>
              <c:x val="0"/>
              <c:y val="0.4041117795714923"/>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Helvetica" charset="0"/>
                <a:ea typeface="Helvetica" charset="0"/>
                <a:cs typeface="Helvetica" charset="0"/>
              </a:defRPr>
            </a:pPr>
            <a:endParaRPr lang="ja-JP"/>
          </a:p>
        </c:txPr>
        <c:crossAx val="-1516984480"/>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0.07882</cdr:x>
      <cdr:y>0.12617</cdr:y>
    </cdr:from>
    <cdr:to>
      <cdr:x>0.87192</cdr:x>
      <cdr:y>0.85477</cdr:y>
    </cdr:to>
    <cdr:sp macro="" textlink="">
      <cdr:nvSpPr>
        <cdr:cNvPr id="27" name="フリーフォーム 26"/>
        <cdr:cNvSpPr/>
      </cdr:nvSpPr>
      <cdr:spPr>
        <a:xfrm xmlns:a="http://schemas.openxmlformats.org/drawingml/2006/main">
          <a:off x="609601" y="528781"/>
          <a:ext cx="6134100" cy="3053569"/>
        </a:xfrm>
        <a:custGeom xmlns:a="http://schemas.openxmlformats.org/drawingml/2006/main">
          <a:avLst/>
          <a:gdLst>
            <a:gd name="connsiteX0" fmla="*/ 0 w 6172200"/>
            <a:gd name="connsiteY0" fmla="*/ 2882900 h 2882900"/>
            <a:gd name="connsiteX1" fmla="*/ 1244600 w 6172200"/>
            <a:gd name="connsiteY1" fmla="*/ 2616200 h 2882900"/>
            <a:gd name="connsiteX2" fmla="*/ 2616200 w 6172200"/>
            <a:gd name="connsiteY2" fmla="*/ 1295400 h 2882900"/>
            <a:gd name="connsiteX3" fmla="*/ 4051300 w 6172200"/>
            <a:gd name="connsiteY3" fmla="*/ 444500 h 2882900"/>
            <a:gd name="connsiteX4" fmla="*/ 6172200 w 6172200"/>
            <a:gd name="connsiteY4" fmla="*/ 0 h 2882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72200" h="2882900">
              <a:moveTo>
                <a:pt x="0" y="2882900"/>
              </a:moveTo>
              <a:cubicBezTo>
                <a:pt x="404283" y="2881841"/>
                <a:pt x="808567" y="2880783"/>
                <a:pt x="1244600" y="2616200"/>
              </a:cubicBezTo>
              <a:cubicBezTo>
                <a:pt x="1680633" y="2351617"/>
                <a:pt x="2148417" y="1657350"/>
                <a:pt x="2616200" y="1295400"/>
              </a:cubicBezTo>
              <a:cubicBezTo>
                <a:pt x="3083983" y="933450"/>
                <a:pt x="3458633" y="660400"/>
                <a:pt x="4051300" y="444500"/>
              </a:cubicBezTo>
              <a:cubicBezTo>
                <a:pt x="4643967" y="228600"/>
                <a:pt x="6172200" y="0"/>
                <a:pt x="6172200" y="0"/>
              </a:cubicBezTo>
            </a:path>
          </a:pathLst>
        </a:custGeom>
        <a:noFill xmlns:a="http://schemas.openxmlformats.org/drawingml/2006/main"/>
        <a:ln xmlns:a="http://schemas.openxmlformats.org/drawingml/2006/main" w="15875"/>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0.78325</cdr:x>
      <cdr:y>0.1303</cdr:y>
    </cdr:from>
    <cdr:to>
      <cdr:x>0.95402</cdr:x>
      <cdr:y>0.14121</cdr:y>
    </cdr:to>
    <cdr:sp macro="" textlink="">
      <cdr:nvSpPr>
        <cdr:cNvPr id="31" name="円弧 30"/>
        <cdr:cNvSpPr/>
      </cdr:nvSpPr>
      <cdr:spPr>
        <a:xfrm xmlns:a="http://schemas.openxmlformats.org/drawingml/2006/main" rot="21312555">
          <a:off x="6057900" y="546099"/>
          <a:ext cx="1320800" cy="45719"/>
        </a:xfrm>
        <a:prstGeom xmlns:a="http://schemas.openxmlformats.org/drawingml/2006/main" prst="arc">
          <a:avLst/>
        </a:prstGeom>
        <a:ln xmlns:a="http://schemas.openxmlformats.org/drawingml/2006/main" w="15875">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6BF956-3545-9344-BD51-6AD7ED0FD10A}" type="datetimeFigureOut">
              <a:rPr kumimoji="1" lang="ja-JP" altLang="en-US" smtClean="0"/>
              <a:t>2022/2/27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27591A-8B2F-FE41-A017-B12FDAB84A31}" type="slidenum">
              <a:rPr kumimoji="1" lang="ja-JP" altLang="en-US" smtClean="0"/>
              <a:t>‹#›</a:t>
            </a:fld>
            <a:endParaRPr kumimoji="1" lang="ja-JP" altLang="en-US"/>
          </a:p>
        </p:txBody>
      </p:sp>
    </p:spTree>
    <p:extLst>
      <p:ext uri="{BB962C8B-B14F-4D97-AF65-F5344CB8AC3E}">
        <p14:creationId xmlns:p14="http://schemas.microsoft.com/office/powerpoint/2010/main" val="37829237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227591A-8B2F-FE41-A017-B12FDAB84A31}" type="slidenum">
              <a:rPr kumimoji="1" lang="ja-JP" altLang="en-US" smtClean="0"/>
              <a:t>1</a:t>
            </a:fld>
            <a:endParaRPr kumimoji="1" lang="ja-JP" altLang="en-US"/>
          </a:p>
        </p:txBody>
      </p:sp>
    </p:spTree>
    <p:extLst>
      <p:ext uri="{BB962C8B-B14F-4D97-AF65-F5344CB8AC3E}">
        <p14:creationId xmlns:p14="http://schemas.microsoft.com/office/powerpoint/2010/main" val="1127761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227591A-8B2F-FE41-A017-B12FDAB84A31}" type="slidenum">
              <a:rPr kumimoji="1" lang="ja-JP" altLang="en-US" smtClean="0"/>
              <a:t>2</a:t>
            </a:fld>
            <a:endParaRPr kumimoji="1" lang="ja-JP" altLang="en-US"/>
          </a:p>
        </p:txBody>
      </p:sp>
    </p:spTree>
    <p:extLst>
      <p:ext uri="{BB962C8B-B14F-4D97-AF65-F5344CB8AC3E}">
        <p14:creationId xmlns:p14="http://schemas.microsoft.com/office/powerpoint/2010/main" val="402773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7D9A02D-3898-7246-88C3-E8C369505E47}" type="datetimeFigureOut">
              <a:rPr kumimoji="1" lang="ja-JP" altLang="en-US" smtClean="0"/>
              <a:t>2022/2/27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90995DF-50E3-AF49-8B49-4C61BFDD2269}" type="slidenum">
              <a:rPr kumimoji="1" lang="ja-JP" altLang="en-US" smtClean="0"/>
              <a:t>‹#›</a:t>
            </a:fld>
            <a:endParaRPr kumimoji="1" lang="ja-JP" altLang="en-US"/>
          </a:p>
        </p:txBody>
      </p:sp>
    </p:spTree>
    <p:extLst>
      <p:ext uri="{BB962C8B-B14F-4D97-AF65-F5344CB8AC3E}">
        <p14:creationId xmlns:p14="http://schemas.microsoft.com/office/powerpoint/2010/main" val="727961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D9A02D-3898-7246-88C3-E8C369505E47}" type="datetimeFigureOut">
              <a:rPr kumimoji="1" lang="ja-JP" altLang="en-US" smtClean="0"/>
              <a:t>2022/2/27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90995DF-50E3-AF49-8B49-4C61BFDD2269}" type="slidenum">
              <a:rPr kumimoji="1" lang="ja-JP" altLang="en-US" smtClean="0"/>
              <a:t>‹#›</a:t>
            </a:fld>
            <a:endParaRPr kumimoji="1" lang="ja-JP" altLang="en-US"/>
          </a:p>
        </p:txBody>
      </p:sp>
    </p:spTree>
    <p:extLst>
      <p:ext uri="{BB962C8B-B14F-4D97-AF65-F5344CB8AC3E}">
        <p14:creationId xmlns:p14="http://schemas.microsoft.com/office/powerpoint/2010/main" val="63729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D9A02D-3898-7246-88C3-E8C369505E47}" type="datetimeFigureOut">
              <a:rPr kumimoji="1" lang="ja-JP" altLang="en-US" smtClean="0"/>
              <a:t>2022/2/27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90995DF-50E3-AF49-8B49-4C61BFDD2269}" type="slidenum">
              <a:rPr kumimoji="1" lang="ja-JP" altLang="en-US" smtClean="0"/>
              <a:t>‹#›</a:t>
            </a:fld>
            <a:endParaRPr kumimoji="1" lang="ja-JP" altLang="en-US"/>
          </a:p>
        </p:txBody>
      </p:sp>
    </p:spTree>
    <p:extLst>
      <p:ext uri="{BB962C8B-B14F-4D97-AF65-F5344CB8AC3E}">
        <p14:creationId xmlns:p14="http://schemas.microsoft.com/office/powerpoint/2010/main" val="353143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D9A02D-3898-7246-88C3-E8C369505E47}" type="datetimeFigureOut">
              <a:rPr kumimoji="1" lang="ja-JP" altLang="en-US" smtClean="0"/>
              <a:t>2022/2/27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90995DF-50E3-AF49-8B49-4C61BFDD2269}" type="slidenum">
              <a:rPr kumimoji="1" lang="ja-JP" altLang="en-US" smtClean="0"/>
              <a:t>‹#›</a:t>
            </a:fld>
            <a:endParaRPr kumimoji="1" lang="ja-JP" altLang="en-US"/>
          </a:p>
        </p:txBody>
      </p:sp>
    </p:spTree>
    <p:extLst>
      <p:ext uri="{BB962C8B-B14F-4D97-AF65-F5344CB8AC3E}">
        <p14:creationId xmlns:p14="http://schemas.microsoft.com/office/powerpoint/2010/main" val="4264138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D9A02D-3898-7246-88C3-E8C369505E47}" type="datetimeFigureOut">
              <a:rPr kumimoji="1" lang="ja-JP" altLang="en-US" smtClean="0"/>
              <a:t>2022/2/27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90995DF-50E3-AF49-8B49-4C61BFDD2269}" type="slidenum">
              <a:rPr kumimoji="1" lang="ja-JP" altLang="en-US" smtClean="0"/>
              <a:t>‹#›</a:t>
            </a:fld>
            <a:endParaRPr kumimoji="1" lang="ja-JP" altLang="en-US"/>
          </a:p>
        </p:txBody>
      </p:sp>
    </p:spTree>
    <p:extLst>
      <p:ext uri="{BB962C8B-B14F-4D97-AF65-F5344CB8AC3E}">
        <p14:creationId xmlns:p14="http://schemas.microsoft.com/office/powerpoint/2010/main" val="3643036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7D9A02D-3898-7246-88C3-E8C369505E47}" type="datetimeFigureOut">
              <a:rPr kumimoji="1" lang="ja-JP" altLang="en-US" smtClean="0"/>
              <a:t>2022/2/27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90995DF-50E3-AF49-8B49-4C61BFDD2269}" type="slidenum">
              <a:rPr kumimoji="1" lang="ja-JP" altLang="en-US" smtClean="0"/>
              <a:t>‹#›</a:t>
            </a:fld>
            <a:endParaRPr kumimoji="1" lang="ja-JP" altLang="en-US"/>
          </a:p>
        </p:txBody>
      </p:sp>
    </p:spTree>
    <p:extLst>
      <p:ext uri="{BB962C8B-B14F-4D97-AF65-F5344CB8AC3E}">
        <p14:creationId xmlns:p14="http://schemas.microsoft.com/office/powerpoint/2010/main" val="3526582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7D9A02D-3898-7246-88C3-E8C369505E47}" type="datetimeFigureOut">
              <a:rPr kumimoji="1" lang="ja-JP" altLang="en-US" smtClean="0"/>
              <a:t>2022/2/27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90995DF-50E3-AF49-8B49-4C61BFDD2269}" type="slidenum">
              <a:rPr kumimoji="1" lang="ja-JP" altLang="en-US" smtClean="0"/>
              <a:t>‹#›</a:t>
            </a:fld>
            <a:endParaRPr kumimoji="1" lang="ja-JP" altLang="en-US"/>
          </a:p>
        </p:txBody>
      </p:sp>
    </p:spTree>
    <p:extLst>
      <p:ext uri="{BB962C8B-B14F-4D97-AF65-F5344CB8AC3E}">
        <p14:creationId xmlns:p14="http://schemas.microsoft.com/office/powerpoint/2010/main" val="2408323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7D9A02D-3898-7246-88C3-E8C369505E47}" type="datetimeFigureOut">
              <a:rPr kumimoji="1" lang="ja-JP" altLang="en-US" smtClean="0"/>
              <a:t>2022/2/27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90995DF-50E3-AF49-8B49-4C61BFDD2269}" type="slidenum">
              <a:rPr kumimoji="1" lang="ja-JP" altLang="en-US" smtClean="0"/>
              <a:t>‹#›</a:t>
            </a:fld>
            <a:endParaRPr kumimoji="1" lang="ja-JP" altLang="en-US"/>
          </a:p>
        </p:txBody>
      </p:sp>
    </p:spTree>
    <p:extLst>
      <p:ext uri="{BB962C8B-B14F-4D97-AF65-F5344CB8AC3E}">
        <p14:creationId xmlns:p14="http://schemas.microsoft.com/office/powerpoint/2010/main" val="2714155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D9A02D-3898-7246-88C3-E8C369505E47}" type="datetimeFigureOut">
              <a:rPr kumimoji="1" lang="ja-JP" altLang="en-US" smtClean="0"/>
              <a:t>2022/2/27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90995DF-50E3-AF49-8B49-4C61BFDD2269}" type="slidenum">
              <a:rPr kumimoji="1" lang="ja-JP" altLang="en-US" smtClean="0"/>
              <a:t>‹#›</a:t>
            </a:fld>
            <a:endParaRPr kumimoji="1" lang="ja-JP" altLang="en-US"/>
          </a:p>
        </p:txBody>
      </p:sp>
    </p:spTree>
    <p:extLst>
      <p:ext uri="{BB962C8B-B14F-4D97-AF65-F5344CB8AC3E}">
        <p14:creationId xmlns:p14="http://schemas.microsoft.com/office/powerpoint/2010/main" val="122069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7D9A02D-3898-7246-88C3-E8C369505E47}" type="datetimeFigureOut">
              <a:rPr kumimoji="1" lang="ja-JP" altLang="en-US" smtClean="0"/>
              <a:t>2022/2/27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90995DF-50E3-AF49-8B49-4C61BFDD2269}" type="slidenum">
              <a:rPr kumimoji="1" lang="ja-JP" altLang="en-US" smtClean="0"/>
              <a:t>‹#›</a:t>
            </a:fld>
            <a:endParaRPr kumimoji="1" lang="ja-JP" altLang="en-US"/>
          </a:p>
        </p:txBody>
      </p:sp>
    </p:spTree>
    <p:extLst>
      <p:ext uri="{BB962C8B-B14F-4D97-AF65-F5344CB8AC3E}">
        <p14:creationId xmlns:p14="http://schemas.microsoft.com/office/powerpoint/2010/main" val="2132220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7D9A02D-3898-7246-88C3-E8C369505E47}" type="datetimeFigureOut">
              <a:rPr kumimoji="1" lang="ja-JP" altLang="en-US" smtClean="0"/>
              <a:t>2022/2/27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90995DF-50E3-AF49-8B49-4C61BFDD2269}" type="slidenum">
              <a:rPr kumimoji="1" lang="ja-JP" altLang="en-US" smtClean="0"/>
              <a:t>‹#›</a:t>
            </a:fld>
            <a:endParaRPr kumimoji="1" lang="ja-JP" altLang="en-US"/>
          </a:p>
        </p:txBody>
      </p:sp>
    </p:spTree>
    <p:extLst>
      <p:ext uri="{BB962C8B-B14F-4D97-AF65-F5344CB8AC3E}">
        <p14:creationId xmlns:p14="http://schemas.microsoft.com/office/powerpoint/2010/main" val="2505552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7D9A02D-3898-7246-88C3-E8C369505E47}" type="datetimeFigureOut">
              <a:rPr kumimoji="1" lang="ja-JP" altLang="en-US" smtClean="0"/>
              <a:t>2022/2/27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90995DF-50E3-AF49-8B49-4C61BFDD2269}" type="slidenum">
              <a:rPr kumimoji="1" lang="ja-JP" altLang="en-US" smtClean="0"/>
              <a:t>‹#›</a:t>
            </a:fld>
            <a:endParaRPr kumimoji="1" lang="ja-JP" altLang="en-US"/>
          </a:p>
        </p:txBody>
      </p:sp>
    </p:spTree>
    <p:extLst>
      <p:ext uri="{BB962C8B-B14F-4D97-AF65-F5344CB8AC3E}">
        <p14:creationId xmlns:p14="http://schemas.microsoft.com/office/powerpoint/2010/main" val="2613104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1.emf"/><Relationship Id="rId7" Type="http://schemas.openxmlformats.org/officeDocument/2006/relationships/image" Target="../media/image5.emf"/><Relationship Id="rId12" Type="http://schemas.openxmlformats.org/officeDocument/2006/relationships/image" Target="../media/image10.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11" Type="http://schemas.openxmlformats.org/officeDocument/2006/relationships/image" Target="../media/image9.emf"/><Relationship Id="rId5" Type="http://schemas.openxmlformats.org/officeDocument/2006/relationships/image" Target="../media/image3.emf"/><Relationship Id="rId10" Type="http://schemas.openxmlformats.org/officeDocument/2006/relationships/image" Target="../media/image8.emf"/><Relationship Id="rId4" Type="http://schemas.openxmlformats.org/officeDocument/2006/relationships/image" Target="../media/image2.emf"/><Relationship Id="rId9" Type="http://schemas.openxmlformats.org/officeDocument/2006/relationships/image" Target="../media/image7.emf"/></Relationships>
</file>

<file path=ppt/slides/_rels/slide2.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image" Target="../media/image2.emf"/><Relationship Id="rId7" Type="http://schemas.openxmlformats.org/officeDocument/2006/relationships/image" Target="../media/image13.e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chart" Target="../charts/chart1.xml"/><Relationship Id="rId5" Type="http://schemas.openxmlformats.org/officeDocument/2006/relationships/image" Target="../media/image12.emf"/><Relationship Id="rId4"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D41ACBE-FD80-0D4C-BB26-5233FB863882}"/>
              </a:ext>
            </a:extLst>
          </p:cNvPr>
          <p:cNvSpPr txBox="1"/>
          <p:nvPr/>
        </p:nvSpPr>
        <p:spPr>
          <a:xfrm>
            <a:off x="154442" y="83832"/>
            <a:ext cx="6557963" cy="307777"/>
          </a:xfrm>
          <a:prstGeom prst="rect">
            <a:avLst/>
          </a:prstGeom>
          <a:noFill/>
        </p:spPr>
        <p:txBody>
          <a:bodyPr wrap="square" rtlCol="0">
            <a:spAutoFit/>
          </a:bodyPr>
          <a:lstStyle/>
          <a:p>
            <a:pPr algn="ctr"/>
            <a:r>
              <a:rPr lang="ja-JP" altLang="en-US" sz="1400" b="1" dirty="0"/>
              <a:t>研究テーマ：</a:t>
            </a:r>
            <a:r>
              <a:rPr lang="en-US" altLang="ja-JP" sz="1400" b="1" dirty="0"/>
              <a:t>XXXXX</a:t>
            </a:r>
            <a:endParaRPr kumimoji="1" lang="ja-JP" altLang="en-US" sz="1400" b="1" dirty="0"/>
          </a:p>
        </p:txBody>
      </p:sp>
      <p:sp>
        <p:nvSpPr>
          <p:cNvPr id="3" name="テキスト ボックス 2">
            <a:extLst>
              <a:ext uri="{FF2B5EF4-FFF2-40B4-BE49-F238E27FC236}">
                <a16:creationId xmlns:a16="http://schemas.microsoft.com/office/drawing/2014/main" id="{EBC93EEF-6154-4B4D-A25B-948E4593D874}"/>
              </a:ext>
            </a:extLst>
          </p:cNvPr>
          <p:cNvSpPr txBox="1"/>
          <p:nvPr/>
        </p:nvSpPr>
        <p:spPr>
          <a:xfrm>
            <a:off x="3965757" y="356500"/>
            <a:ext cx="2737801" cy="400110"/>
          </a:xfrm>
          <a:prstGeom prst="rect">
            <a:avLst/>
          </a:prstGeom>
          <a:noFill/>
        </p:spPr>
        <p:txBody>
          <a:bodyPr wrap="square" rtlCol="0">
            <a:spAutoFit/>
          </a:bodyPr>
          <a:lstStyle/>
          <a:p>
            <a:r>
              <a:rPr lang="en-US" altLang="ja-JP" sz="1000" b="1" dirty="0"/>
              <a:t>XX</a:t>
            </a:r>
            <a:r>
              <a:rPr kumimoji="1" lang="ja-JP" altLang="en-US" sz="1000" b="1" dirty="0"/>
              <a:t>大学大学院</a:t>
            </a:r>
            <a:r>
              <a:rPr lang="ja-JP" altLang="en-US" sz="1000" b="1" dirty="0"/>
              <a:t>　</a:t>
            </a:r>
            <a:r>
              <a:rPr lang="en-US" altLang="ja-JP" sz="1000" b="1" dirty="0"/>
              <a:t>XXX</a:t>
            </a:r>
            <a:r>
              <a:rPr lang="ja-JP" altLang="en-US" sz="1000" b="1" dirty="0"/>
              <a:t>　</a:t>
            </a:r>
            <a:r>
              <a:rPr lang="en-US" altLang="ja-JP" sz="1000" b="1" dirty="0"/>
              <a:t>XXX</a:t>
            </a:r>
            <a:r>
              <a:rPr kumimoji="1" lang="ja-JP" altLang="en-US" sz="1000" b="1" dirty="0"/>
              <a:t>専攻　</a:t>
            </a:r>
            <a:r>
              <a:rPr kumimoji="1" lang="en-US" altLang="ja-JP" sz="1000" b="1" dirty="0"/>
              <a:t>XX </a:t>
            </a:r>
            <a:r>
              <a:rPr kumimoji="1" lang="ja-JP" altLang="en-US" sz="1000" b="1" dirty="0"/>
              <a:t>太郎</a:t>
            </a:r>
            <a:endParaRPr kumimoji="1" lang="en-US" altLang="ja-JP" sz="1000" b="1" dirty="0"/>
          </a:p>
          <a:p>
            <a:pPr algn="ctr"/>
            <a:r>
              <a:rPr lang="ja-JP" altLang="en-US" sz="1000" b="1" dirty="0"/>
              <a:t>　　　　　　　　　　　　　　　　　　　　　　　　　</a:t>
            </a:r>
            <a:endParaRPr kumimoji="1" lang="ja-JP" altLang="en-US" sz="1000" b="1" dirty="0"/>
          </a:p>
        </p:txBody>
      </p:sp>
      <p:sp>
        <p:nvSpPr>
          <p:cNvPr id="78" name="正方形/長方形 77">
            <a:extLst>
              <a:ext uri="{FF2B5EF4-FFF2-40B4-BE49-F238E27FC236}">
                <a16:creationId xmlns:a16="http://schemas.microsoft.com/office/drawing/2014/main" id="{09CE3506-709E-3C44-B6C3-DA45BEC15F11}"/>
              </a:ext>
            </a:extLst>
          </p:cNvPr>
          <p:cNvSpPr/>
          <p:nvPr/>
        </p:nvSpPr>
        <p:spPr>
          <a:xfrm>
            <a:off x="139965" y="8994299"/>
            <a:ext cx="6586916" cy="73804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3582A2F9-1D54-5B46-91CF-82DEA4F1F29A}"/>
              </a:ext>
            </a:extLst>
          </p:cNvPr>
          <p:cNvSpPr txBox="1"/>
          <p:nvPr/>
        </p:nvSpPr>
        <p:spPr>
          <a:xfrm>
            <a:off x="139965" y="9161675"/>
            <a:ext cx="4679778" cy="769441"/>
          </a:xfrm>
          <a:prstGeom prst="rect">
            <a:avLst/>
          </a:prstGeom>
          <a:noFill/>
        </p:spPr>
        <p:txBody>
          <a:bodyPr wrap="square" rtlCol="0">
            <a:spAutoFit/>
          </a:bodyPr>
          <a:lstStyle/>
          <a:p>
            <a:r>
              <a:rPr lang="ja-JP" altLang="en-US" sz="1100" dirty="0">
                <a:latin typeface="+mn-ea"/>
              </a:rPr>
              <a:t>・</a:t>
            </a:r>
            <a:r>
              <a:rPr lang="ja-JP" altLang="ja-JP" sz="1100" dirty="0">
                <a:latin typeface="+mn-ea"/>
              </a:rPr>
              <a:t>日本化学会第</a:t>
            </a:r>
            <a:r>
              <a:rPr lang="en-US" altLang="ja-JP" sz="1100" dirty="0">
                <a:latin typeface="+mn-ea"/>
              </a:rPr>
              <a:t>XX</a:t>
            </a:r>
            <a:r>
              <a:rPr lang="ja-JP" altLang="ja-JP" sz="1100" dirty="0">
                <a:latin typeface="+mn-ea"/>
              </a:rPr>
              <a:t>回春季年会</a:t>
            </a:r>
            <a:r>
              <a:rPr lang="en-US" altLang="ja-JP" sz="1100" dirty="0">
                <a:latin typeface="+mn-ea"/>
              </a:rPr>
              <a:t> (20XX</a:t>
            </a:r>
            <a:r>
              <a:rPr lang="ja-JP" altLang="ja-JP" sz="1100" dirty="0">
                <a:latin typeface="+mn-ea"/>
              </a:rPr>
              <a:t>年</a:t>
            </a:r>
            <a:r>
              <a:rPr lang="en-US" altLang="ja-JP" sz="1100" dirty="0">
                <a:latin typeface="+mn-ea"/>
              </a:rPr>
              <a:t>X</a:t>
            </a:r>
            <a:r>
              <a:rPr lang="ja-JP" altLang="ja-JP" sz="1100" dirty="0">
                <a:latin typeface="+mn-ea"/>
              </a:rPr>
              <a:t>月</a:t>
            </a:r>
            <a:r>
              <a:rPr lang="en-US" altLang="ja-JP" sz="1100" dirty="0">
                <a:latin typeface="+mn-ea"/>
              </a:rPr>
              <a:t>) </a:t>
            </a:r>
            <a:r>
              <a:rPr lang="ja-JP" altLang="ja-JP" sz="1100" dirty="0">
                <a:latin typeface="+mn-ea"/>
              </a:rPr>
              <a:t>口頭発表</a:t>
            </a:r>
            <a:endParaRPr lang="en-US" altLang="ja-JP" sz="1100" dirty="0">
              <a:latin typeface="+mn-ea"/>
            </a:endParaRPr>
          </a:p>
          <a:p>
            <a:r>
              <a:rPr lang="ja-JP" altLang="en-US" sz="1100" dirty="0">
                <a:latin typeface="+mn-ea"/>
              </a:rPr>
              <a:t>・</a:t>
            </a:r>
            <a:r>
              <a:rPr lang="en-US" altLang="ja-JP" sz="1100" dirty="0">
                <a:latin typeface="+mn-ea"/>
              </a:rPr>
              <a:t> XXXX (20XX</a:t>
            </a:r>
            <a:r>
              <a:rPr lang="ja-JP" altLang="en-US" sz="1100" dirty="0">
                <a:latin typeface="+mn-ea"/>
              </a:rPr>
              <a:t>年</a:t>
            </a:r>
            <a:r>
              <a:rPr lang="en-US" altLang="ja-JP" sz="1100" dirty="0">
                <a:latin typeface="+mn-ea"/>
              </a:rPr>
              <a:t>X</a:t>
            </a:r>
            <a:r>
              <a:rPr lang="ja-JP" altLang="en-US" sz="1100" dirty="0">
                <a:latin typeface="+mn-ea"/>
              </a:rPr>
              <a:t>月</a:t>
            </a:r>
            <a:r>
              <a:rPr lang="en-US" altLang="ja-JP" sz="1100" dirty="0">
                <a:latin typeface="+mn-ea"/>
              </a:rPr>
              <a:t>)</a:t>
            </a:r>
            <a:r>
              <a:rPr lang="ja-JP" altLang="en-US" sz="1100" dirty="0">
                <a:latin typeface="+mn-ea"/>
              </a:rPr>
              <a:t> ポスター発表</a:t>
            </a:r>
            <a:endParaRPr lang="en-US" altLang="ja-JP" sz="1100" dirty="0">
              <a:latin typeface="+mn-ea"/>
            </a:endParaRPr>
          </a:p>
          <a:p>
            <a:r>
              <a:rPr kumimoji="1" lang="ja-JP" altLang="en-US" sz="1100" dirty="0">
                <a:latin typeface="+mn-ea"/>
              </a:rPr>
              <a:t>・</a:t>
            </a:r>
            <a:r>
              <a:rPr lang="ja-JP" altLang="en-US" sz="1100" dirty="0">
                <a:latin typeface="+mn-ea"/>
              </a:rPr>
              <a:t>第</a:t>
            </a:r>
            <a:r>
              <a:rPr lang="en-US" altLang="ja-JP" sz="1100" dirty="0">
                <a:latin typeface="+mn-ea"/>
              </a:rPr>
              <a:t>X</a:t>
            </a:r>
            <a:r>
              <a:rPr lang="ja-JP" altLang="en-US" sz="1100" dirty="0">
                <a:latin typeface="+mn-ea"/>
              </a:rPr>
              <a:t>回</a:t>
            </a:r>
            <a:r>
              <a:rPr lang="en" altLang="ja-JP" sz="1100" dirty="0">
                <a:latin typeface="+mn-ea"/>
              </a:rPr>
              <a:t>CSJ</a:t>
            </a:r>
            <a:r>
              <a:rPr lang="ja-JP" altLang="en-US" sz="1100" dirty="0">
                <a:latin typeface="+mn-ea"/>
              </a:rPr>
              <a:t>化学フェスタ</a:t>
            </a:r>
            <a:r>
              <a:rPr lang="en-US" altLang="ja-JP" sz="1100" dirty="0">
                <a:latin typeface="+mn-ea"/>
              </a:rPr>
              <a:t> (20XX</a:t>
            </a:r>
            <a:r>
              <a:rPr lang="ja-JP" altLang="en-US" sz="1100" dirty="0">
                <a:latin typeface="+mn-ea"/>
              </a:rPr>
              <a:t>年</a:t>
            </a:r>
            <a:r>
              <a:rPr lang="en-US" altLang="ja-JP" sz="1100" dirty="0">
                <a:latin typeface="+mn-ea"/>
              </a:rPr>
              <a:t>XX</a:t>
            </a:r>
            <a:r>
              <a:rPr lang="ja-JP" altLang="en-US" sz="1100" dirty="0">
                <a:latin typeface="+mn-ea"/>
              </a:rPr>
              <a:t>月</a:t>
            </a:r>
            <a:r>
              <a:rPr lang="en-US" altLang="ja-JP" sz="1100" dirty="0">
                <a:latin typeface="+mn-ea"/>
              </a:rPr>
              <a:t>)</a:t>
            </a:r>
            <a:r>
              <a:rPr lang="ja-JP" altLang="en-US" sz="1100" dirty="0">
                <a:latin typeface="+mn-ea"/>
              </a:rPr>
              <a:t> ポスター発表</a:t>
            </a:r>
            <a:endParaRPr lang="en-US" altLang="ja-JP" sz="1100" dirty="0">
              <a:latin typeface="+mn-ea"/>
            </a:endParaRPr>
          </a:p>
          <a:p>
            <a:endParaRPr kumimoji="1" lang="ja-JP" altLang="en-US" sz="1100" dirty="0"/>
          </a:p>
        </p:txBody>
      </p:sp>
      <p:sp>
        <p:nvSpPr>
          <p:cNvPr id="74" name="星 5 73">
            <a:extLst>
              <a:ext uri="{FF2B5EF4-FFF2-40B4-BE49-F238E27FC236}">
                <a16:creationId xmlns:a16="http://schemas.microsoft.com/office/drawing/2014/main" id="{5B8BCC19-C8E3-FD48-A8A4-2DCE4A9DCCCF}"/>
              </a:ext>
            </a:extLst>
          </p:cNvPr>
          <p:cNvSpPr/>
          <p:nvPr/>
        </p:nvSpPr>
        <p:spPr>
          <a:xfrm>
            <a:off x="5085486" y="3200586"/>
            <a:ext cx="262849" cy="221307"/>
          </a:xfrm>
          <a:prstGeom prst="star5">
            <a:avLst/>
          </a:prstGeom>
          <a:solidFill>
            <a:srgbClr val="FFC000">
              <a:alpha val="40000"/>
            </a:srgbClr>
          </a:solidFill>
          <a:ln>
            <a:solidFill>
              <a:srgbClr val="FFC000">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a:extLst>
              <a:ext uri="{FF2B5EF4-FFF2-40B4-BE49-F238E27FC236}">
                <a16:creationId xmlns:a16="http://schemas.microsoft.com/office/drawing/2014/main" id="{01F94CEF-E545-2840-A89D-7861AF026C3C}"/>
              </a:ext>
            </a:extLst>
          </p:cNvPr>
          <p:cNvSpPr/>
          <p:nvPr/>
        </p:nvSpPr>
        <p:spPr>
          <a:xfrm>
            <a:off x="4313490" y="3364987"/>
            <a:ext cx="246147" cy="226741"/>
          </a:xfrm>
          <a:prstGeom prst="rect">
            <a:avLst/>
          </a:prstGeom>
          <a:solidFill>
            <a:srgbClr val="4472C4">
              <a:alpha val="40000"/>
            </a:srgbClr>
          </a:solidFill>
          <a:ln>
            <a:solidFill>
              <a:srgbClr val="4472C4">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a:extLst>
              <a:ext uri="{FF2B5EF4-FFF2-40B4-BE49-F238E27FC236}">
                <a16:creationId xmlns:a16="http://schemas.microsoft.com/office/drawing/2014/main" id="{BB4A850D-DA61-284C-BC67-333332561B9B}"/>
              </a:ext>
            </a:extLst>
          </p:cNvPr>
          <p:cNvSpPr txBox="1"/>
          <p:nvPr/>
        </p:nvSpPr>
        <p:spPr>
          <a:xfrm>
            <a:off x="4951079" y="3193291"/>
            <a:ext cx="591534" cy="261610"/>
          </a:xfrm>
          <a:prstGeom prst="rect">
            <a:avLst/>
          </a:prstGeom>
          <a:noFill/>
        </p:spPr>
        <p:txBody>
          <a:bodyPr wrap="square" rtlCol="0">
            <a:spAutoFit/>
          </a:bodyPr>
          <a:lstStyle/>
          <a:p>
            <a:r>
              <a:rPr kumimoji="1" lang="ja-JP" altLang="en-US" sz="1100"/>
              <a:t>触媒</a:t>
            </a:r>
            <a:r>
              <a:rPr kumimoji="1" lang="en-US" altLang="ja-JP" sz="1100" dirty="0"/>
              <a:t>C</a:t>
            </a:r>
            <a:endParaRPr kumimoji="1" lang="ja-JP" altLang="en-US" sz="1100"/>
          </a:p>
        </p:txBody>
      </p:sp>
      <p:sp>
        <p:nvSpPr>
          <p:cNvPr id="68" name="テキスト ボックス 67">
            <a:extLst>
              <a:ext uri="{FF2B5EF4-FFF2-40B4-BE49-F238E27FC236}">
                <a16:creationId xmlns:a16="http://schemas.microsoft.com/office/drawing/2014/main" id="{89718301-846D-0B4B-A287-C8607173E54D}"/>
              </a:ext>
            </a:extLst>
          </p:cNvPr>
          <p:cNvSpPr txBox="1"/>
          <p:nvPr/>
        </p:nvSpPr>
        <p:spPr>
          <a:xfrm>
            <a:off x="4171855" y="3341758"/>
            <a:ext cx="566800" cy="261610"/>
          </a:xfrm>
          <a:prstGeom prst="rect">
            <a:avLst/>
          </a:prstGeom>
          <a:noFill/>
        </p:spPr>
        <p:txBody>
          <a:bodyPr wrap="square" rtlCol="0">
            <a:spAutoFit/>
          </a:bodyPr>
          <a:lstStyle/>
          <a:p>
            <a:r>
              <a:rPr lang="ja-JP" altLang="en-US" sz="1100"/>
              <a:t>基質</a:t>
            </a:r>
            <a:r>
              <a:rPr kumimoji="1" lang="en-US" altLang="ja-JP" sz="1100" dirty="0"/>
              <a:t>B</a:t>
            </a:r>
            <a:endParaRPr kumimoji="1" lang="ja-JP" altLang="en-US" sz="1100"/>
          </a:p>
        </p:txBody>
      </p:sp>
      <p:sp>
        <p:nvSpPr>
          <p:cNvPr id="28" name="ドーナツ 27">
            <a:extLst>
              <a:ext uri="{FF2B5EF4-FFF2-40B4-BE49-F238E27FC236}">
                <a16:creationId xmlns:a16="http://schemas.microsoft.com/office/drawing/2014/main" id="{46D90D75-8C86-A84B-AFCE-6A20DFEA28C5}"/>
              </a:ext>
            </a:extLst>
          </p:cNvPr>
          <p:cNvSpPr/>
          <p:nvPr/>
        </p:nvSpPr>
        <p:spPr>
          <a:xfrm>
            <a:off x="2007401" y="1851746"/>
            <a:ext cx="876358" cy="866957"/>
          </a:xfrm>
          <a:prstGeom prst="donut">
            <a:avLst/>
          </a:prstGeom>
          <a:solidFill>
            <a:srgbClr val="FF0000">
              <a:alpha val="40000"/>
            </a:srgbClr>
          </a:solidFill>
          <a:ln>
            <a:solidFill>
              <a:srgbClr val="FF0000">
                <a:alpha val="5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0" name="テキスト ボックス 29">
            <a:extLst>
              <a:ext uri="{FF2B5EF4-FFF2-40B4-BE49-F238E27FC236}">
                <a16:creationId xmlns:a16="http://schemas.microsoft.com/office/drawing/2014/main" id="{CDAB2583-4D2E-EE4C-9082-949C44CABED8}"/>
              </a:ext>
            </a:extLst>
          </p:cNvPr>
          <p:cNvSpPr txBox="1"/>
          <p:nvPr/>
        </p:nvSpPr>
        <p:spPr>
          <a:xfrm>
            <a:off x="1620940" y="1901792"/>
            <a:ext cx="1656331" cy="769441"/>
          </a:xfrm>
          <a:prstGeom prst="rect">
            <a:avLst/>
          </a:prstGeom>
          <a:noFill/>
        </p:spPr>
        <p:txBody>
          <a:bodyPr wrap="square" rtlCol="0">
            <a:spAutoFit/>
          </a:bodyPr>
          <a:lstStyle/>
          <a:p>
            <a:pPr algn="ctr"/>
            <a:r>
              <a:rPr lang="ja-JP" altLang="en-US" sz="1100" b="1" dirty="0"/>
              <a:t>有機分子</a:t>
            </a:r>
            <a:r>
              <a:rPr kumimoji="1" lang="ja-JP" altLang="en-US" sz="1100" b="1" dirty="0"/>
              <a:t>触媒</a:t>
            </a:r>
            <a:endParaRPr kumimoji="1" lang="en-US" altLang="ja-JP" sz="1100" b="1" dirty="0"/>
          </a:p>
          <a:p>
            <a:pPr algn="ctr"/>
            <a:r>
              <a:rPr lang="ja-JP" altLang="en-US" sz="1100" dirty="0"/>
              <a:t>低コスト</a:t>
            </a:r>
            <a:endParaRPr lang="en-US" altLang="ja-JP" sz="1100" dirty="0"/>
          </a:p>
          <a:p>
            <a:pPr algn="ctr"/>
            <a:r>
              <a:rPr lang="ja-JP" altLang="en-US" sz="1100" dirty="0"/>
              <a:t>低環境負荷</a:t>
            </a:r>
            <a:endParaRPr lang="en-US" altLang="ja-JP" sz="1100" dirty="0"/>
          </a:p>
          <a:p>
            <a:pPr algn="ctr"/>
            <a:r>
              <a:rPr kumimoji="1" lang="ja-JP" altLang="en-US" sz="1100" dirty="0"/>
              <a:t>水や空気に安定</a:t>
            </a:r>
          </a:p>
        </p:txBody>
      </p:sp>
      <p:sp>
        <p:nvSpPr>
          <p:cNvPr id="4" name="正方形/長方形 3">
            <a:extLst>
              <a:ext uri="{FF2B5EF4-FFF2-40B4-BE49-F238E27FC236}">
                <a16:creationId xmlns:a16="http://schemas.microsoft.com/office/drawing/2014/main" id="{6A02697F-DD68-DB40-B0BF-BBA7F9E8E6A4}"/>
              </a:ext>
            </a:extLst>
          </p:cNvPr>
          <p:cNvSpPr/>
          <p:nvPr/>
        </p:nvSpPr>
        <p:spPr>
          <a:xfrm>
            <a:off x="142686" y="757025"/>
            <a:ext cx="6586916" cy="56023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DE15E913-07B4-9A44-8C6D-549376B6225C}"/>
              </a:ext>
            </a:extLst>
          </p:cNvPr>
          <p:cNvSpPr/>
          <p:nvPr/>
        </p:nvSpPr>
        <p:spPr>
          <a:xfrm>
            <a:off x="142686" y="1390429"/>
            <a:ext cx="6586916" cy="284833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7F400823-AF88-AC4B-90C1-310407E4B908}"/>
              </a:ext>
            </a:extLst>
          </p:cNvPr>
          <p:cNvSpPr/>
          <p:nvPr/>
        </p:nvSpPr>
        <p:spPr>
          <a:xfrm>
            <a:off x="142686" y="4295180"/>
            <a:ext cx="6586916" cy="25523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B583EA56-0EF6-B447-9F17-D2A2BCFEB863}"/>
              </a:ext>
            </a:extLst>
          </p:cNvPr>
          <p:cNvSpPr/>
          <p:nvPr/>
        </p:nvSpPr>
        <p:spPr>
          <a:xfrm>
            <a:off x="139966" y="4597395"/>
            <a:ext cx="6586916" cy="24909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8CECC36C-AE4C-C345-97E7-83FB4687AD19}"/>
              </a:ext>
            </a:extLst>
          </p:cNvPr>
          <p:cNvSpPr/>
          <p:nvPr/>
        </p:nvSpPr>
        <p:spPr>
          <a:xfrm>
            <a:off x="139966" y="7142114"/>
            <a:ext cx="6586916" cy="180193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AF405661-DE8B-CB42-BCE5-1FD1991DC6E6}"/>
              </a:ext>
            </a:extLst>
          </p:cNvPr>
          <p:cNvSpPr txBox="1"/>
          <p:nvPr/>
        </p:nvSpPr>
        <p:spPr>
          <a:xfrm>
            <a:off x="68041" y="763095"/>
            <a:ext cx="1002210" cy="261610"/>
          </a:xfrm>
          <a:prstGeom prst="rect">
            <a:avLst/>
          </a:prstGeom>
          <a:noFill/>
        </p:spPr>
        <p:txBody>
          <a:bodyPr wrap="square" rtlCol="0">
            <a:spAutoFit/>
          </a:bodyPr>
          <a:lstStyle/>
          <a:p>
            <a:r>
              <a:rPr lang="en-US" altLang="ja-JP" sz="1100" dirty="0"/>
              <a:t>【</a:t>
            </a:r>
            <a:r>
              <a:rPr lang="ja-JP" altLang="en-US" sz="1100"/>
              <a:t>緒言</a:t>
            </a:r>
            <a:r>
              <a:rPr lang="en-US" altLang="ja-JP" sz="1100" dirty="0"/>
              <a:t>】</a:t>
            </a:r>
            <a:endParaRPr kumimoji="1" lang="ja-JP" altLang="en-US" sz="1100"/>
          </a:p>
        </p:txBody>
      </p:sp>
      <p:sp>
        <p:nvSpPr>
          <p:cNvPr id="10" name="テキスト ボックス 9">
            <a:extLst>
              <a:ext uri="{FF2B5EF4-FFF2-40B4-BE49-F238E27FC236}">
                <a16:creationId xmlns:a16="http://schemas.microsoft.com/office/drawing/2014/main" id="{59654E17-2479-C047-8FB7-ADB9A2C9E7FB}"/>
              </a:ext>
            </a:extLst>
          </p:cNvPr>
          <p:cNvSpPr txBox="1"/>
          <p:nvPr/>
        </p:nvSpPr>
        <p:spPr>
          <a:xfrm>
            <a:off x="677069" y="756610"/>
            <a:ext cx="6052533" cy="600164"/>
          </a:xfrm>
          <a:prstGeom prst="rect">
            <a:avLst/>
          </a:prstGeom>
          <a:noFill/>
        </p:spPr>
        <p:txBody>
          <a:bodyPr wrap="square" rtlCol="0">
            <a:spAutoFit/>
          </a:bodyPr>
          <a:lstStyle/>
          <a:p>
            <a:r>
              <a:rPr lang="ja-JP" altLang="en-US" sz="1100"/>
              <a:t>メタルフリーな有機分子触媒はコストや環境負荷の観点から、金属触媒よりもクリーンな触媒として工業的に広く利用されている。本研究では、臭素原子を組み込んだブロモニウム塩を新規開発し、世界で初めて有機分子触媒としての利用を試みた。</a:t>
            </a:r>
            <a:endParaRPr kumimoji="1" lang="ja-JP" altLang="en-US" sz="1100"/>
          </a:p>
        </p:txBody>
      </p:sp>
      <p:sp>
        <p:nvSpPr>
          <p:cNvPr id="11" name="テキスト ボックス 10">
            <a:extLst>
              <a:ext uri="{FF2B5EF4-FFF2-40B4-BE49-F238E27FC236}">
                <a16:creationId xmlns:a16="http://schemas.microsoft.com/office/drawing/2014/main" id="{CC1CB984-FA04-BD4A-8413-747EFB4A65EB}"/>
              </a:ext>
            </a:extLst>
          </p:cNvPr>
          <p:cNvSpPr txBox="1"/>
          <p:nvPr/>
        </p:nvSpPr>
        <p:spPr>
          <a:xfrm>
            <a:off x="68041" y="1396316"/>
            <a:ext cx="1020872" cy="261610"/>
          </a:xfrm>
          <a:prstGeom prst="rect">
            <a:avLst/>
          </a:prstGeom>
          <a:noFill/>
        </p:spPr>
        <p:txBody>
          <a:bodyPr wrap="square" rtlCol="0">
            <a:spAutoFit/>
          </a:bodyPr>
          <a:lstStyle/>
          <a:p>
            <a:r>
              <a:rPr lang="en-US" altLang="ja-JP" sz="1100" dirty="0"/>
              <a:t>【</a:t>
            </a:r>
            <a:r>
              <a:rPr lang="ja-JP" altLang="en-US" sz="1100"/>
              <a:t>背景</a:t>
            </a:r>
            <a:r>
              <a:rPr lang="en-US" altLang="ja-JP" sz="1100" dirty="0"/>
              <a:t>】</a:t>
            </a:r>
            <a:endParaRPr kumimoji="1" lang="ja-JP" altLang="en-US" sz="1100"/>
          </a:p>
        </p:txBody>
      </p:sp>
      <p:cxnSp>
        <p:nvCxnSpPr>
          <p:cNvPr id="13" name="直線コネクタ 12">
            <a:extLst>
              <a:ext uri="{FF2B5EF4-FFF2-40B4-BE49-F238E27FC236}">
                <a16:creationId xmlns:a16="http://schemas.microsoft.com/office/drawing/2014/main" id="{7A79C8C6-CD06-0E49-9040-FF8EABBE756F}"/>
              </a:ext>
            </a:extLst>
          </p:cNvPr>
          <p:cNvCxnSpPr>
            <a:cxnSpLocks/>
          </p:cNvCxnSpPr>
          <p:nvPr/>
        </p:nvCxnSpPr>
        <p:spPr>
          <a:xfrm>
            <a:off x="3326916" y="1493048"/>
            <a:ext cx="0" cy="16154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78B01645-61E8-CF46-82B1-2E915B79B4C3}"/>
              </a:ext>
            </a:extLst>
          </p:cNvPr>
          <p:cNvCxnSpPr/>
          <p:nvPr/>
        </p:nvCxnSpPr>
        <p:spPr>
          <a:xfrm>
            <a:off x="158841" y="3162146"/>
            <a:ext cx="6586916"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61E4307F-64FD-6648-B168-5E56F75F41BE}"/>
              </a:ext>
            </a:extLst>
          </p:cNvPr>
          <p:cNvSpPr txBox="1"/>
          <p:nvPr/>
        </p:nvSpPr>
        <p:spPr>
          <a:xfrm>
            <a:off x="271303" y="1574388"/>
            <a:ext cx="3281752" cy="261610"/>
          </a:xfrm>
          <a:prstGeom prst="rect">
            <a:avLst/>
          </a:prstGeom>
          <a:noFill/>
        </p:spPr>
        <p:txBody>
          <a:bodyPr wrap="square" rtlCol="0">
            <a:spAutoFit/>
          </a:bodyPr>
          <a:lstStyle/>
          <a:p>
            <a:r>
              <a:rPr kumimoji="1" lang="en-US" altLang="ja-JP" sz="1100" dirty="0"/>
              <a:t>①</a:t>
            </a:r>
            <a:r>
              <a:rPr kumimoji="1" lang="ja-JP" altLang="en-US" sz="1100"/>
              <a:t>有機分子触媒</a:t>
            </a:r>
            <a:r>
              <a:rPr lang="ja-JP" altLang="en-US" sz="1100"/>
              <a:t>：金属を含まない触媒</a:t>
            </a:r>
            <a:endParaRPr kumimoji="1" lang="ja-JP" altLang="en-US" sz="1100"/>
          </a:p>
        </p:txBody>
      </p:sp>
      <p:sp>
        <p:nvSpPr>
          <p:cNvPr id="26" name="乗算記号 25">
            <a:extLst>
              <a:ext uri="{FF2B5EF4-FFF2-40B4-BE49-F238E27FC236}">
                <a16:creationId xmlns:a16="http://schemas.microsoft.com/office/drawing/2014/main" id="{B0F9E73C-9045-8740-AA1B-7BD8C305569C}"/>
              </a:ext>
            </a:extLst>
          </p:cNvPr>
          <p:cNvSpPr/>
          <p:nvPr/>
        </p:nvSpPr>
        <p:spPr>
          <a:xfrm>
            <a:off x="329416" y="1663346"/>
            <a:ext cx="1428283" cy="1213854"/>
          </a:xfrm>
          <a:prstGeom prst="mathMultiply">
            <a:avLst/>
          </a:prstGeom>
          <a:solidFill>
            <a:srgbClr val="4472C4">
              <a:alpha val="50196"/>
            </a:srgbClr>
          </a:solidFill>
          <a:ln>
            <a:solidFill>
              <a:srgbClr val="4472C4">
                <a:alpha val="5098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BDDA06F0-C5A1-DD4E-896F-C6358766772D}"/>
              </a:ext>
            </a:extLst>
          </p:cNvPr>
          <p:cNvSpPr txBox="1"/>
          <p:nvPr/>
        </p:nvSpPr>
        <p:spPr>
          <a:xfrm>
            <a:off x="215393" y="1900505"/>
            <a:ext cx="1656331" cy="769441"/>
          </a:xfrm>
          <a:prstGeom prst="rect">
            <a:avLst/>
          </a:prstGeom>
          <a:noFill/>
        </p:spPr>
        <p:txBody>
          <a:bodyPr wrap="square" rtlCol="0">
            <a:spAutoFit/>
          </a:bodyPr>
          <a:lstStyle/>
          <a:p>
            <a:pPr algn="ctr"/>
            <a:r>
              <a:rPr kumimoji="1" lang="ja-JP" altLang="en-US" sz="1100" b="1"/>
              <a:t>金属触媒</a:t>
            </a:r>
            <a:endParaRPr kumimoji="1" lang="en-US" altLang="ja-JP" sz="1100" b="1" dirty="0"/>
          </a:p>
          <a:p>
            <a:pPr algn="ctr"/>
            <a:r>
              <a:rPr lang="ja-JP" altLang="en-US" sz="1100"/>
              <a:t>高コスト</a:t>
            </a:r>
            <a:endParaRPr lang="en-US" altLang="ja-JP" sz="1100" dirty="0"/>
          </a:p>
          <a:p>
            <a:pPr algn="ctr"/>
            <a:r>
              <a:rPr lang="ja-JP" altLang="en-US" sz="1100"/>
              <a:t>高環境負荷</a:t>
            </a:r>
            <a:endParaRPr lang="en-US" altLang="ja-JP" sz="1100" dirty="0"/>
          </a:p>
          <a:p>
            <a:pPr algn="ctr"/>
            <a:r>
              <a:rPr kumimoji="1" lang="ja-JP" altLang="en-US" sz="1100"/>
              <a:t>水や空気に不安定</a:t>
            </a:r>
          </a:p>
        </p:txBody>
      </p:sp>
      <p:sp>
        <p:nvSpPr>
          <p:cNvPr id="31" name="テキスト ボックス 30">
            <a:extLst>
              <a:ext uri="{FF2B5EF4-FFF2-40B4-BE49-F238E27FC236}">
                <a16:creationId xmlns:a16="http://schemas.microsoft.com/office/drawing/2014/main" id="{8FBAAAAD-1E8A-0B47-A09B-6F8B692479A4}"/>
              </a:ext>
            </a:extLst>
          </p:cNvPr>
          <p:cNvSpPr txBox="1"/>
          <p:nvPr/>
        </p:nvSpPr>
        <p:spPr>
          <a:xfrm>
            <a:off x="381066" y="2731259"/>
            <a:ext cx="2945850" cy="430887"/>
          </a:xfrm>
          <a:prstGeom prst="rect">
            <a:avLst/>
          </a:prstGeom>
          <a:noFill/>
        </p:spPr>
        <p:txBody>
          <a:bodyPr wrap="square" rtlCol="0">
            <a:spAutoFit/>
          </a:bodyPr>
          <a:lstStyle/>
          <a:p>
            <a:r>
              <a:rPr kumimoji="1" lang="ja-JP" altLang="en-US" sz="1100" u="sng"/>
              <a:t>経済的かつクリーンな触媒であることから工業的な価値が高い</a:t>
            </a:r>
          </a:p>
        </p:txBody>
      </p:sp>
      <p:sp>
        <p:nvSpPr>
          <p:cNvPr id="37" name="テキスト ボックス 36">
            <a:extLst>
              <a:ext uri="{FF2B5EF4-FFF2-40B4-BE49-F238E27FC236}">
                <a16:creationId xmlns:a16="http://schemas.microsoft.com/office/drawing/2014/main" id="{FB3AC46D-0739-694D-B550-CD2D833A7310}"/>
              </a:ext>
            </a:extLst>
          </p:cNvPr>
          <p:cNvSpPr txBox="1"/>
          <p:nvPr/>
        </p:nvSpPr>
        <p:spPr>
          <a:xfrm>
            <a:off x="3442694" y="1570296"/>
            <a:ext cx="2712610" cy="261610"/>
          </a:xfrm>
          <a:prstGeom prst="rect">
            <a:avLst/>
          </a:prstGeom>
          <a:noFill/>
        </p:spPr>
        <p:txBody>
          <a:bodyPr wrap="square" rtlCol="0">
            <a:spAutoFit/>
          </a:bodyPr>
          <a:lstStyle/>
          <a:p>
            <a:r>
              <a:rPr kumimoji="1" lang="ja-JP" altLang="en-US" sz="1100"/>
              <a:t>②ハロゲン：特異性を示す原子団</a:t>
            </a:r>
          </a:p>
        </p:txBody>
      </p:sp>
      <p:sp>
        <p:nvSpPr>
          <p:cNvPr id="41" name="円/楕円 40">
            <a:extLst>
              <a:ext uri="{FF2B5EF4-FFF2-40B4-BE49-F238E27FC236}">
                <a16:creationId xmlns:a16="http://schemas.microsoft.com/office/drawing/2014/main" id="{0DA6221F-089A-C94B-9B46-F17BE3849976}"/>
              </a:ext>
            </a:extLst>
          </p:cNvPr>
          <p:cNvSpPr/>
          <p:nvPr/>
        </p:nvSpPr>
        <p:spPr>
          <a:xfrm>
            <a:off x="3781169" y="1887331"/>
            <a:ext cx="859536" cy="237131"/>
          </a:xfrm>
          <a:prstGeom prst="ellipse">
            <a:avLst/>
          </a:prstGeom>
          <a:solidFill>
            <a:schemeClr val="accent6">
              <a:lumMod val="60000"/>
              <a:lumOff val="40000"/>
              <a:alpha val="60000"/>
            </a:schemeClr>
          </a:solidFill>
          <a:ln>
            <a:solidFill>
              <a:schemeClr val="accent6">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a:extLst>
              <a:ext uri="{FF2B5EF4-FFF2-40B4-BE49-F238E27FC236}">
                <a16:creationId xmlns:a16="http://schemas.microsoft.com/office/drawing/2014/main" id="{7E2CFEBD-0222-144C-AAD3-F7ECEF151687}"/>
              </a:ext>
            </a:extLst>
          </p:cNvPr>
          <p:cNvSpPr txBox="1"/>
          <p:nvPr/>
        </p:nvSpPr>
        <p:spPr>
          <a:xfrm>
            <a:off x="3781169" y="1888585"/>
            <a:ext cx="969264" cy="261610"/>
          </a:xfrm>
          <a:prstGeom prst="rect">
            <a:avLst/>
          </a:prstGeom>
          <a:noFill/>
        </p:spPr>
        <p:txBody>
          <a:bodyPr wrap="square" rtlCol="0">
            <a:spAutoFit/>
          </a:bodyPr>
          <a:lstStyle/>
          <a:p>
            <a:r>
              <a:rPr kumimoji="1" lang="ja-JP" altLang="en-US" sz="1100"/>
              <a:t>電子供与体</a:t>
            </a:r>
          </a:p>
        </p:txBody>
      </p:sp>
      <p:sp>
        <p:nvSpPr>
          <p:cNvPr id="43" name="円/楕円 42">
            <a:extLst>
              <a:ext uri="{FF2B5EF4-FFF2-40B4-BE49-F238E27FC236}">
                <a16:creationId xmlns:a16="http://schemas.microsoft.com/office/drawing/2014/main" id="{98C4B999-2D95-A54A-B5EA-2BA1B98A4A45}"/>
              </a:ext>
            </a:extLst>
          </p:cNvPr>
          <p:cNvSpPr/>
          <p:nvPr/>
        </p:nvSpPr>
        <p:spPr>
          <a:xfrm>
            <a:off x="4692490" y="1940145"/>
            <a:ext cx="45719" cy="45719"/>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円/楕円 44">
            <a:extLst>
              <a:ext uri="{FF2B5EF4-FFF2-40B4-BE49-F238E27FC236}">
                <a16:creationId xmlns:a16="http://schemas.microsoft.com/office/drawing/2014/main" id="{D0693963-F79F-9248-8DB6-599A9E578201}"/>
              </a:ext>
            </a:extLst>
          </p:cNvPr>
          <p:cNvSpPr/>
          <p:nvPr/>
        </p:nvSpPr>
        <p:spPr>
          <a:xfrm>
            <a:off x="4692490" y="2020847"/>
            <a:ext cx="45719" cy="45719"/>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右矢印 51">
            <a:extLst>
              <a:ext uri="{FF2B5EF4-FFF2-40B4-BE49-F238E27FC236}">
                <a16:creationId xmlns:a16="http://schemas.microsoft.com/office/drawing/2014/main" id="{611294C8-AF44-194B-9B80-1367AF2DD0A2}"/>
              </a:ext>
            </a:extLst>
          </p:cNvPr>
          <p:cNvSpPr/>
          <p:nvPr/>
        </p:nvSpPr>
        <p:spPr>
          <a:xfrm>
            <a:off x="4781263" y="1947700"/>
            <a:ext cx="539465" cy="118866"/>
          </a:xfrm>
          <a:prstGeom prst="rightArrow">
            <a:avLst>
              <a:gd name="adj1" fmla="val 50000"/>
              <a:gd name="adj2" fmla="val 102932"/>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52">
            <a:extLst>
              <a:ext uri="{FF2B5EF4-FFF2-40B4-BE49-F238E27FC236}">
                <a16:creationId xmlns:a16="http://schemas.microsoft.com/office/drawing/2014/main" id="{7842C567-8C7C-6E48-9A1F-01B65D409A6D}"/>
              </a:ext>
            </a:extLst>
          </p:cNvPr>
          <p:cNvSpPr/>
          <p:nvPr/>
        </p:nvSpPr>
        <p:spPr>
          <a:xfrm>
            <a:off x="5372391" y="1834119"/>
            <a:ext cx="950119" cy="380933"/>
          </a:xfrm>
          <a:prstGeom prst="ellipse">
            <a:avLst/>
          </a:prstGeom>
          <a:solidFill>
            <a:srgbClr val="ED7D31">
              <a:alpha val="40000"/>
            </a:srgbClr>
          </a:solidFill>
          <a:ln>
            <a:solidFill>
              <a:srgbClr val="ED7D31">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a:extLst>
              <a:ext uri="{FF2B5EF4-FFF2-40B4-BE49-F238E27FC236}">
                <a16:creationId xmlns:a16="http://schemas.microsoft.com/office/drawing/2014/main" id="{C23D59D6-29CB-3843-9C77-1FFF30FC342F}"/>
              </a:ext>
            </a:extLst>
          </p:cNvPr>
          <p:cNvSpPr txBox="1"/>
          <p:nvPr/>
        </p:nvSpPr>
        <p:spPr>
          <a:xfrm>
            <a:off x="5388857" y="1804229"/>
            <a:ext cx="938818" cy="430887"/>
          </a:xfrm>
          <a:prstGeom prst="rect">
            <a:avLst/>
          </a:prstGeom>
          <a:noFill/>
        </p:spPr>
        <p:txBody>
          <a:bodyPr wrap="square" rtlCol="0">
            <a:spAutoFit/>
          </a:bodyPr>
          <a:lstStyle/>
          <a:p>
            <a:pPr algn="ctr"/>
            <a:r>
              <a:rPr kumimoji="1" lang="ja-JP" altLang="en-US" sz="1100" b="1"/>
              <a:t>ハロゲン</a:t>
            </a:r>
            <a:endParaRPr kumimoji="1" lang="en-US" altLang="ja-JP" sz="1100" b="1" dirty="0"/>
          </a:p>
          <a:p>
            <a:pPr algn="ctr"/>
            <a:r>
              <a:rPr lang="ja-JP" altLang="en-US" sz="1100"/>
              <a:t>電子受容体</a:t>
            </a:r>
            <a:endParaRPr kumimoji="1" lang="ja-JP" altLang="en-US" sz="1100"/>
          </a:p>
        </p:txBody>
      </p:sp>
      <p:sp>
        <p:nvSpPr>
          <p:cNvPr id="55" name="テキスト ボックス 54">
            <a:extLst>
              <a:ext uri="{FF2B5EF4-FFF2-40B4-BE49-F238E27FC236}">
                <a16:creationId xmlns:a16="http://schemas.microsoft.com/office/drawing/2014/main" id="{21F4EDDF-D352-0544-8BC2-D5E98A7291E8}"/>
              </a:ext>
            </a:extLst>
          </p:cNvPr>
          <p:cNvSpPr txBox="1"/>
          <p:nvPr/>
        </p:nvSpPr>
        <p:spPr>
          <a:xfrm>
            <a:off x="3820002" y="2119200"/>
            <a:ext cx="893725" cy="215444"/>
          </a:xfrm>
          <a:prstGeom prst="rect">
            <a:avLst/>
          </a:prstGeom>
          <a:noFill/>
        </p:spPr>
        <p:txBody>
          <a:bodyPr wrap="square" rtlCol="0">
            <a:spAutoFit/>
          </a:bodyPr>
          <a:lstStyle/>
          <a:p>
            <a:r>
              <a:rPr kumimoji="1" lang="ja-JP" altLang="en-US" sz="800"/>
              <a:t>電子を与える</a:t>
            </a:r>
          </a:p>
        </p:txBody>
      </p:sp>
      <p:sp>
        <p:nvSpPr>
          <p:cNvPr id="56" name="テキスト ボックス 55">
            <a:extLst>
              <a:ext uri="{FF2B5EF4-FFF2-40B4-BE49-F238E27FC236}">
                <a16:creationId xmlns:a16="http://schemas.microsoft.com/office/drawing/2014/main" id="{9269240D-FF56-F247-85AD-D326D571070D}"/>
              </a:ext>
            </a:extLst>
          </p:cNvPr>
          <p:cNvSpPr txBox="1"/>
          <p:nvPr/>
        </p:nvSpPr>
        <p:spPr>
          <a:xfrm>
            <a:off x="5431818" y="2221394"/>
            <a:ext cx="992825" cy="215444"/>
          </a:xfrm>
          <a:prstGeom prst="rect">
            <a:avLst/>
          </a:prstGeom>
          <a:noFill/>
        </p:spPr>
        <p:txBody>
          <a:bodyPr wrap="square" rtlCol="0">
            <a:spAutoFit/>
          </a:bodyPr>
          <a:lstStyle/>
          <a:p>
            <a:r>
              <a:rPr kumimoji="1" lang="ja-JP" altLang="en-US" sz="800"/>
              <a:t>電子を受け取る</a:t>
            </a:r>
          </a:p>
        </p:txBody>
      </p:sp>
      <p:sp>
        <p:nvSpPr>
          <p:cNvPr id="57" name="角丸四角形吹き出し 56">
            <a:extLst>
              <a:ext uri="{FF2B5EF4-FFF2-40B4-BE49-F238E27FC236}">
                <a16:creationId xmlns:a16="http://schemas.microsoft.com/office/drawing/2014/main" id="{78B4B474-14AE-1440-8974-14822A5BB841}"/>
              </a:ext>
            </a:extLst>
          </p:cNvPr>
          <p:cNvSpPr/>
          <p:nvPr/>
        </p:nvSpPr>
        <p:spPr>
          <a:xfrm rot="10800000">
            <a:off x="3489630" y="2434506"/>
            <a:ext cx="3172213" cy="673941"/>
          </a:xfrm>
          <a:prstGeom prst="wedgeRoundRectCallout">
            <a:avLst>
              <a:gd name="adj1" fmla="val 744"/>
              <a:gd name="adj2" fmla="val 85971"/>
              <a:gd name="adj3" fmla="val 16667"/>
            </a:avLst>
          </a:prstGeom>
          <a:no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a:extLst>
              <a:ext uri="{FF2B5EF4-FFF2-40B4-BE49-F238E27FC236}">
                <a16:creationId xmlns:a16="http://schemas.microsoft.com/office/drawing/2014/main" id="{D6F726F4-873B-2B48-B4A4-4425113203E6}"/>
              </a:ext>
            </a:extLst>
          </p:cNvPr>
          <p:cNvSpPr txBox="1"/>
          <p:nvPr/>
        </p:nvSpPr>
        <p:spPr>
          <a:xfrm>
            <a:off x="3452299" y="2467980"/>
            <a:ext cx="3288173" cy="600164"/>
          </a:xfrm>
          <a:prstGeom prst="rect">
            <a:avLst/>
          </a:prstGeom>
          <a:noFill/>
        </p:spPr>
        <p:txBody>
          <a:bodyPr wrap="square" rtlCol="0">
            <a:spAutoFit/>
          </a:bodyPr>
          <a:lstStyle/>
          <a:p>
            <a:r>
              <a:rPr kumimoji="1" lang="ja-JP" altLang="en-US" sz="1100"/>
              <a:t>電子のやり取りによって分子の間に</a:t>
            </a:r>
            <a:r>
              <a:rPr kumimoji="1" lang="ja-JP" altLang="en-US" sz="1100" u="sng"/>
              <a:t>ハロゲン結合</a:t>
            </a:r>
            <a:r>
              <a:rPr kumimoji="1" lang="ja-JP" altLang="en-US" sz="1100"/>
              <a:t>が形成され反応に関与する。ハロゲンの中でも</a:t>
            </a:r>
            <a:endParaRPr kumimoji="1" lang="en-US" altLang="ja-JP" sz="1100" dirty="0"/>
          </a:p>
          <a:p>
            <a:r>
              <a:rPr kumimoji="1" lang="ja-JP" altLang="en-US" sz="1100">
                <a:solidFill>
                  <a:schemeClr val="accent2">
                    <a:lumMod val="50000"/>
                  </a:schemeClr>
                </a:solidFill>
              </a:rPr>
              <a:t>臭素</a:t>
            </a:r>
            <a:r>
              <a:rPr kumimoji="1" lang="en-US" altLang="ja-JP" sz="1100" dirty="0">
                <a:solidFill>
                  <a:schemeClr val="accent2">
                    <a:lumMod val="50000"/>
                  </a:schemeClr>
                </a:solidFill>
              </a:rPr>
              <a:t>(Br)</a:t>
            </a:r>
            <a:r>
              <a:rPr kumimoji="1" lang="ja-JP" altLang="en-US" sz="1100"/>
              <a:t>は特に結合力が高い。</a:t>
            </a:r>
          </a:p>
        </p:txBody>
      </p:sp>
      <p:sp>
        <p:nvSpPr>
          <p:cNvPr id="59" name="角丸四角形 58">
            <a:extLst>
              <a:ext uri="{FF2B5EF4-FFF2-40B4-BE49-F238E27FC236}">
                <a16:creationId xmlns:a16="http://schemas.microsoft.com/office/drawing/2014/main" id="{8ECC320A-74BF-FA4A-8DDB-887C7AF0280D}"/>
              </a:ext>
            </a:extLst>
          </p:cNvPr>
          <p:cNvSpPr/>
          <p:nvPr/>
        </p:nvSpPr>
        <p:spPr>
          <a:xfrm>
            <a:off x="5928230" y="1428308"/>
            <a:ext cx="754893" cy="393259"/>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8800AC09-9026-334B-BC51-938658D96CAF}"/>
              </a:ext>
            </a:extLst>
          </p:cNvPr>
          <p:cNvSpPr txBox="1"/>
          <p:nvPr/>
        </p:nvSpPr>
        <p:spPr>
          <a:xfrm>
            <a:off x="5846742" y="1403022"/>
            <a:ext cx="930520" cy="461665"/>
          </a:xfrm>
          <a:prstGeom prst="rect">
            <a:avLst/>
          </a:prstGeom>
          <a:noFill/>
        </p:spPr>
        <p:txBody>
          <a:bodyPr wrap="square" rtlCol="0">
            <a:spAutoFit/>
          </a:bodyPr>
          <a:lstStyle/>
          <a:p>
            <a:pPr algn="ctr"/>
            <a:r>
              <a:rPr kumimoji="1" lang="ja-JP" altLang="en-US" sz="800" b="1"/>
              <a:t>ハロゲン</a:t>
            </a:r>
            <a:endParaRPr kumimoji="1" lang="en-US" altLang="ja-JP" sz="800" b="1" dirty="0"/>
          </a:p>
          <a:p>
            <a:pPr algn="ctr"/>
            <a:r>
              <a:rPr lang="ja-JP" altLang="en-US" sz="800"/>
              <a:t>ヨウ素、</a:t>
            </a:r>
            <a:r>
              <a:rPr lang="ja-JP" altLang="en-US" sz="800" u="sng"/>
              <a:t>臭素</a:t>
            </a:r>
            <a:endParaRPr lang="en-US" altLang="ja-JP" sz="800" u="sng" dirty="0"/>
          </a:p>
          <a:p>
            <a:pPr algn="ctr"/>
            <a:r>
              <a:rPr lang="ja-JP" altLang="en-US" sz="800"/>
              <a:t>塩素、フッ素</a:t>
            </a:r>
            <a:endParaRPr kumimoji="1" lang="ja-JP" altLang="en-US" sz="800"/>
          </a:p>
        </p:txBody>
      </p:sp>
      <p:sp>
        <p:nvSpPr>
          <p:cNvPr id="61" name="テキスト ボックス 60">
            <a:extLst>
              <a:ext uri="{FF2B5EF4-FFF2-40B4-BE49-F238E27FC236}">
                <a16:creationId xmlns:a16="http://schemas.microsoft.com/office/drawing/2014/main" id="{C3939513-891E-A149-9D34-A6C5C0C72977}"/>
              </a:ext>
            </a:extLst>
          </p:cNvPr>
          <p:cNvSpPr txBox="1"/>
          <p:nvPr/>
        </p:nvSpPr>
        <p:spPr>
          <a:xfrm>
            <a:off x="271302" y="3260910"/>
            <a:ext cx="3245710" cy="938719"/>
          </a:xfrm>
          <a:prstGeom prst="rect">
            <a:avLst/>
          </a:prstGeom>
          <a:noFill/>
        </p:spPr>
        <p:txBody>
          <a:bodyPr wrap="square" rtlCol="0">
            <a:spAutoFit/>
          </a:bodyPr>
          <a:lstStyle/>
          <a:p>
            <a:r>
              <a:rPr lang="ja-JP" altLang="en-US" sz="1100"/>
              <a:t>③ブロモニウム塩：</a:t>
            </a:r>
            <a:r>
              <a:rPr lang="ja-JP" altLang="en-US" sz="1100">
                <a:solidFill>
                  <a:schemeClr val="accent2">
                    <a:lumMod val="50000"/>
                  </a:schemeClr>
                </a:solidFill>
              </a:rPr>
              <a:t>臭素</a:t>
            </a:r>
            <a:r>
              <a:rPr lang="ja-JP" altLang="en-US" sz="1100"/>
              <a:t>原子を骨格の軸とした分子であり、</a:t>
            </a:r>
            <a:r>
              <a:rPr lang="ja-JP" altLang="en-US" sz="1100">
                <a:solidFill>
                  <a:schemeClr val="accent2">
                    <a:lumMod val="50000"/>
                  </a:schemeClr>
                </a:solidFill>
              </a:rPr>
              <a:t>臭素</a:t>
            </a:r>
            <a:r>
              <a:rPr lang="ja-JP" altLang="en-US" sz="1100"/>
              <a:t>原子の部分が電子を受け取る電子受容体として作用する。これまでブロモニウム塩の合成は為されてきたが、触媒として用いた例はない。</a:t>
            </a:r>
            <a:endParaRPr kumimoji="1" lang="ja-JP" altLang="en-US" sz="1100"/>
          </a:p>
        </p:txBody>
      </p:sp>
      <p:sp>
        <p:nvSpPr>
          <p:cNvPr id="63" name="円/楕円 62">
            <a:extLst>
              <a:ext uri="{FF2B5EF4-FFF2-40B4-BE49-F238E27FC236}">
                <a16:creationId xmlns:a16="http://schemas.microsoft.com/office/drawing/2014/main" id="{79A85E2F-D238-0546-9AE3-B774A582C237}"/>
              </a:ext>
            </a:extLst>
          </p:cNvPr>
          <p:cNvSpPr/>
          <p:nvPr/>
        </p:nvSpPr>
        <p:spPr>
          <a:xfrm>
            <a:off x="3594746" y="3350393"/>
            <a:ext cx="312840" cy="244340"/>
          </a:xfrm>
          <a:prstGeom prst="ellipse">
            <a:avLst/>
          </a:prstGeom>
          <a:solidFill>
            <a:srgbClr val="4472C4">
              <a:alpha val="40000"/>
            </a:srgbClr>
          </a:solidFill>
          <a:ln>
            <a:solidFill>
              <a:srgbClr val="2F528F">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ひし形 64">
            <a:extLst>
              <a:ext uri="{FF2B5EF4-FFF2-40B4-BE49-F238E27FC236}">
                <a16:creationId xmlns:a16="http://schemas.microsoft.com/office/drawing/2014/main" id="{7971FC1F-4654-3641-BD02-223EF1F8BD7D}"/>
              </a:ext>
            </a:extLst>
          </p:cNvPr>
          <p:cNvSpPr/>
          <p:nvPr/>
        </p:nvSpPr>
        <p:spPr>
          <a:xfrm>
            <a:off x="5762109" y="3329969"/>
            <a:ext cx="396437" cy="301606"/>
          </a:xfrm>
          <a:prstGeom prst="diamond">
            <a:avLst/>
          </a:prstGeom>
          <a:solidFill>
            <a:srgbClr val="4472C4">
              <a:alpha val="40000"/>
            </a:srgbClr>
          </a:solidFill>
          <a:ln>
            <a:solidFill>
              <a:srgbClr val="2F528F">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a:extLst>
              <a:ext uri="{FF2B5EF4-FFF2-40B4-BE49-F238E27FC236}">
                <a16:creationId xmlns:a16="http://schemas.microsoft.com/office/drawing/2014/main" id="{E89FB5BB-377B-B044-974B-CF93B8FB7D99}"/>
              </a:ext>
            </a:extLst>
          </p:cNvPr>
          <p:cNvSpPr txBox="1"/>
          <p:nvPr/>
        </p:nvSpPr>
        <p:spPr>
          <a:xfrm>
            <a:off x="3474959" y="3341758"/>
            <a:ext cx="573036" cy="261610"/>
          </a:xfrm>
          <a:prstGeom prst="rect">
            <a:avLst/>
          </a:prstGeom>
          <a:noFill/>
        </p:spPr>
        <p:txBody>
          <a:bodyPr wrap="square" rtlCol="0">
            <a:spAutoFit/>
          </a:bodyPr>
          <a:lstStyle/>
          <a:p>
            <a:r>
              <a:rPr lang="ja-JP" altLang="en-US" sz="1100"/>
              <a:t>基質</a:t>
            </a:r>
            <a:r>
              <a:rPr kumimoji="1" lang="en-US" altLang="ja-JP" sz="1100" dirty="0"/>
              <a:t>A</a:t>
            </a:r>
            <a:endParaRPr kumimoji="1" lang="ja-JP" altLang="en-US" sz="1100"/>
          </a:p>
        </p:txBody>
      </p:sp>
      <p:sp>
        <p:nvSpPr>
          <p:cNvPr id="70" name="テキスト ボックス 69">
            <a:extLst>
              <a:ext uri="{FF2B5EF4-FFF2-40B4-BE49-F238E27FC236}">
                <a16:creationId xmlns:a16="http://schemas.microsoft.com/office/drawing/2014/main" id="{4FAC32B4-EBA8-0E4B-B62D-B1ED9F478171}"/>
              </a:ext>
            </a:extLst>
          </p:cNvPr>
          <p:cNvSpPr txBox="1"/>
          <p:nvPr/>
        </p:nvSpPr>
        <p:spPr>
          <a:xfrm>
            <a:off x="5640635" y="3357161"/>
            <a:ext cx="721788" cy="261610"/>
          </a:xfrm>
          <a:prstGeom prst="rect">
            <a:avLst/>
          </a:prstGeom>
          <a:noFill/>
        </p:spPr>
        <p:txBody>
          <a:bodyPr wrap="square" rtlCol="0">
            <a:spAutoFit/>
          </a:bodyPr>
          <a:lstStyle/>
          <a:p>
            <a:r>
              <a:rPr kumimoji="1" lang="ja-JP" altLang="en-US" sz="1100"/>
              <a:t>生成物</a:t>
            </a:r>
            <a:r>
              <a:rPr kumimoji="1" lang="en-US" altLang="ja-JP" sz="1100" dirty="0"/>
              <a:t>D</a:t>
            </a:r>
            <a:endParaRPr kumimoji="1" lang="ja-JP" altLang="en-US" sz="1100"/>
          </a:p>
        </p:txBody>
      </p:sp>
      <p:sp>
        <p:nvSpPr>
          <p:cNvPr id="71" name="右矢印 70">
            <a:extLst>
              <a:ext uri="{FF2B5EF4-FFF2-40B4-BE49-F238E27FC236}">
                <a16:creationId xmlns:a16="http://schemas.microsoft.com/office/drawing/2014/main" id="{7475E51D-40F4-4F4C-9926-A5F389526770}"/>
              </a:ext>
            </a:extLst>
          </p:cNvPr>
          <p:cNvSpPr/>
          <p:nvPr/>
        </p:nvSpPr>
        <p:spPr>
          <a:xfrm>
            <a:off x="4809566" y="3451294"/>
            <a:ext cx="751946" cy="45719"/>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加算記号 71">
            <a:extLst>
              <a:ext uri="{FF2B5EF4-FFF2-40B4-BE49-F238E27FC236}">
                <a16:creationId xmlns:a16="http://schemas.microsoft.com/office/drawing/2014/main" id="{9DA2C0E7-19D3-714D-B623-57B9EC6011B1}"/>
              </a:ext>
            </a:extLst>
          </p:cNvPr>
          <p:cNvSpPr/>
          <p:nvPr/>
        </p:nvSpPr>
        <p:spPr>
          <a:xfrm>
            <a:off x="3995970" y="3380465"/>
            <a:ext cx="182487" cy="178308"/>
          </a:xfrm>
          <a:prstGeom prst="mathPl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角丸四角形吹き出し 72">
            <a:extLst>
              <a:ext uri="{FF2B5EF4-FFF2-40B4-BE49-F238E27FC236}">
                <a16:creationId xmlns:a16="http://schemas.microsoft.com/office/drawing/2014/main" id="{31B91762-732E-B346-851E-4B6BEC3FCB0E}"/>
              </a:ext>
            </a:extLst>
          </p:cNvPr>
          <p:cNvSpPr/>
          <p:nvPr/>
        </p:nvSpPr>
        <p:spPr>
          <a:xfrm rot="10800000">
            <a:off x="3591657" y="3752799"/>
            <a:ext cx="2939571" cy="408439"/>
          </a:xfrm>
          <a:prstGeom prst="wedgeRoundRectCallout">
            <a:avLst>
              <a:gd name="adj1" fmla="val 29592"/>
              <a:gd name="adj2" fmla="val 78405"/>
              <a:gd name="adj3" fmla="val 1666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a:extLst>
              <a:ext uri="{FF2B5EF4-FFF2-40B4-BE49-F238E27FC236}">
                <a16:creationId xmlns:a16="http://schemas.microsoft.com/office/drawing/2014/main" id="{4AD39419-38D9-2D43-A7F2-49EBC4D0D645}"/>
              </a:ext>
            </a:extLst>
          </p:cNvPr>
          <p:cNvSpPr txBox="1"/>
          <p:nvPr/>
        </p:nvSpPr>
        <p:spPr>
          <a:xfrm>
            <a:off x="3578687" y="3742774"/>
            <a:ext cx="3083935" cy="430887"/>
          </a:xfrm>
          <a:prstGeom prst="rect">
            <a:avLst/>
          </a:prstGeom>
          <a:noFill/>
        </p:spPr>
        <p:txBody>
          <a:bodyPr wrap="square" rtlCol="0">
            <a:spAutoFit/>
          </a:bodyPr>
          <a:lstStyle/>
          <a:p>
            <a:r>
              <a:rPr kumimoji="1" lang="ja-JP" altLang="en-US" sz="1100"/>
              <a:t>ブロモニウム塩は図のような反応の基質での利用例はあるが、</a:t>
            </a:r>
            <a:r>
              <a:rPr kumimoji="1" lang="ja-JP" altLang="en-US" sz="1100" u="sng"/>
              <a:t>触媒での利用例はない</a:t>
            </a:r>
          </a:p>
        </p:txBody>
      </p:sp>
      <p:sp>
        <p:nvSpPr>
          <p:cNvPr id="76" name="テキスト ボックス 75">
            <a:extLst>
              <a:ext uri="{FF2B5EF4-FFF2-40B4-BE49-F238E27FC236}">
                <a16:creationId xmlns:a16="http://schemas.microsoft.com/office/drawing/2014/main" id="{12CE786A-3564-9B4D-8292-36A089EDFEAF}"/>
              </a:ext>
            </a:extLst>
          </p:cNvPr>
          <p:cNvSpPr txBox="1"/>
          <p:nvPr/>
        </p:nvSpPr>
        <p:spPr>
          <a:xfrm>
            <a:off x="4701272" y="3507038"/>
            <a:ext cx="1031279" cy="215444"/>
          </a:xfrm>
          <a:prstGeom prst="rect">
            <a:avLst/>
          </a:prstGeom>
          <a:noFill/>
        </p:spPr>
        <p:txBody>
          <a:bodyPr wrap="square" rtlCol="0">
            <a:spAutoFit/>
          </a:bodyPr>
          <a:lstStyle/>
          <a:p>
            <a:r>
              <a:rPr kumimoji="1" lang="ja-JP" altLang="en-US" sz="800"/>
              <a:t>反応を促進させる</a:t>
            </a:r>
          </a:p>
        </p:txBody>
      </p:sp>
      <p:sp>
        <p:nvSpPr>
          <p:cNvPr id="77" name="テキスト ボックス 76">
            <a:extLst>
              <a:ext uri="{FF2B5EF4-FFF2-40B4-BE49-F238E27FC236}">
                <a16:creationId xmlns:a16="http://schemas.microsoft.com/office/drawing/2014/main" id="{6606E915-BDB5-1146-ADFB-0991BBA945AF}"/>
              </a:ext>
            </a:extLst>
          </p:cNvPr>
          <p:cNvSpPr txBox="1"/>
          <p:nvPr/>
        </p:nvSpPr>
        <p:spPr>
          <a:xfrm>
            <a:off x="58710" y="4282394"/>
            <a:ext cx="1020872" cy="261610"/>
          </a:xfrm>
          <a:prstGeom prst="rect">
            <a:avLst/>
          </a:prstGeom>
          <a:noFill/>
        </p:spPr>
        <p:txBody>
          <a:bodyPr wrap="square" rtlCol="0">
            <a:spAutoFit/>
          </a:bodyPr>
          <a:lstStyle/>
          <a:p>
            <a:r>
              <a:rPr lang="en-US" altLang="ja-JP" sz="1100" dirty="0"/>
              <a:t>【</a:t>
            </a:r>
            <a:r>
              <a:rPr lang="ja-JP" altLang="en-US" sz="1100"/>
              <a:t>目的</a:t>
            </a:r>
            <a:r>
              <a:rPr lang="en-US" altLang="ja-JP" sz="1100" dirty="0"/>
              <a:t>】</a:t>
            </a:r>
            <a:endParaRPr kumimoji="1" lang="ja-JP" altLang="en-US" sz="1100"/>
          </a:p>
        </p:txBody>
      </p:sp>
      <p:sp>
        <p:nvSpPr>
          <p:cNvPr id="79" name="テキスト ボックス 78">
            <a:extLst>
              <a:ext uri="{FF2B5EF4-FFF2-40B4-BE49-F238E27FC236}">
                <a16:creationId xmlns:a16="http://schemas.microsoft.com/office/drawing/2014/main" id="{7737845D-DD92-F845-B432-991D3586607D}"/>
              </a:ext>
            </a:extLst>
          </p:cNvPr>
          <p:cNvSpPr txBox="1"/>
          <p:nvPr/>
        </p:nvSpPr>
        <p:spPr>
          <a:xfrm>
            <a:off x="677069" y="4288805"/>
            <a:ext cx="5848865" cy="261610"/>
          </a:xfrm>
          <a:prstGeom prst="rect">
            <a:avLst/>
          </a:prstGeom>
          <a:noFill/>
        </p:spPr>
        <p:txBody>
          <a:bodyPr wrap="square" rtlCol="0">
            <a:spAutoFit/>
          </a:bodyPr>
          <a:lstStyle/>
          <a:p>
            <a:r>
              <a:rPr kumimoji="1" lang="ja-JP" altLang="en-US" sz="1100"/>
              <a:t>本研究では新規のブロモニウム塩</a:t>
            </a:r>
            <a:r>
              <a:rPr lang="ja-JP" altLang="en-US" sz="1100"/>
              <a:t>を合成し、有機分子触媒としての機能を示すか調べた。</a:t>
            </a:r>
            <a:endParaRPr kumimoji="1" lang="ja-JP" altLang="en-US" sz="1100"/>
          </a:p>
        </p:txBody>
      </p:sp>
      <p:sp>
        <p:nvSpPr>
          <p:cNvPr id="80" name="テキスト ボックス 79">
            <a:extLst>
              <a:ext uri="{FF2B5EF4-FFF2-40B4-BE49-F238E27FC236}">
                <a16:creationId xmlns:a16="http://schemas.microsoft.com/office/drawing/2014/main" id="{D1C2A8DD-8B25-F646-9C32-E9020710ACA0}"/>
              </a:ext>
            </a:extLst>
          </p:cNvPr>
          <p:cNvSpPr txBox="1"/>
          <p:nvPr/>
        </p:nvSpPr>
        <p:spPr>
          <a:xfrm>
            <a:off x="54000" y="4607446"/>
            <a:ext cx="1020872" cy="261610"/>
          </a:xfrm>
          <a:prstGeom prst="rect">
            <a:avLst/>
          </a:prstGeom>
          <a:noFill/>
        </p:spPr>
        <p:txBody>
          <a:bodyPr wrap="square" rtlCol="0">
            <a:spAutoFit/>
          </a:bodyPr>
          <a:lstStyle/>
          <a:p>
            <a:r>
              <a:rPr lang="en-US" altLang="ja-JP" sz="1100" dirty="0"/>
              <a:t>【</a:t>
            </a:r>
            <a:r>
              <a:rPr lang="ja-JP" altLang="en-US" sz="1100"/>
              <a:t>結果</a:t>
            </a:r>
            <a:r>
              <a:rPr lang="en-US" altLang="ja-JP" sz="1100" dirty="0"/>
              <a:t>】</a:t>
            </a:r>
            <a:endParaRPr kumimoji="1" lang="ja-JP" altLang="en-US" sz="1100"/>
          </a:p>
        </p:txBody>
      </p:sp>
      <p:pic>
        <p:nvPicPr>
          <p:cNvPr id="81" name="図 80">
            <a:extLst>
              <a:ext uri="{FF2B5EF4-FFF2-40B4-BE49-F238E27FC236}">
                <a16:creationId xmlns:a16="http://schemas.microsoft.com/office/drawing/2014/main" id="{97CFE9A4-D00E-9A4D-9002-A974983983B6}"/>
              </a:ext>
            </a:extLst>
          </p:cNvPr>
          <p:cNvPicPr>
            <a:picLocks noChangeAspect="1"/>
          </p:cNvPicPr>
          <p:nvPr/>
        </p:nvPicPr>
        <p:blipFill>
          <a:blip r:embed="rId3"/>
          <a:stretch>
            <a:fillRect/>
          </a:stretch>
        </p:blipFill>
        <p:spPr>
          <a:xfrm>
            <a:off x="461830" y="5249454"/>
            <a:ext cx="720090" cy="480060"/>
          </a:xfrm>
          <a:prstGeom prst="rect">
            <a:avLst/>
          </a:prstGeom>
        </p:spPr>
      </p:pic>
      <p:pic>
        <p:nvPicPr>
          <p:cNvPr id="82" name="図 81">
            <a:extLst>
              <a:ext uri="{FF2B5EF4-FFF2-40B4-BE49-F238E27FC236}">
                <a16:creationId xmlns:a16="http://schemas.microsoft.com/office/drawing/2014/main" id="{73BD9107-F528-8C4A-BADB-C724C9C57164}"/>
              </a:ext>
            </a:extLst>
          </p:cNvPr>
          <p:cNvPicPr>
            <a:picLocks noChangeAspect="1"/>
          </p:cNvPicPr>
          <p:nvPr/>
        </p:nvPicPr>
        <p:blipFill>
          <a:blip r:embed="rId4"/>
          <a:stretch>
            <a:fillRect/>
          </a:stretch>
        </p:blipFill>
        <p:spPr>
          <a:xfrm>
            <a:off x="1386527" y="5249454"/>
            <a:ext cx="906780" cy="515620"/>
          </a:xfrm>
          <a:prstGeom prst="rect">
            <a:avLst/>
          </a:prstGeom>
        </p:spPr>
      </p:pic>
      <p:pic>
        <p:nvPicPr>
          <p:cNvPr id="83" name="図 82">
            <a:extLst>
              <a:ext uri="{FF2B5EF4-FFF2-40B4-BE49-F238E27FC236}">
                <a16:creationId xmlns:a16="http://schemas.microsoft.com/office/drawing/2014/main" id="{15B57C0C-5F88-5E42-8927-D76A79B65246}"/>
              </a:ext>
            </a:extLst>
          </p:cNvPr>
          <p:cNvPicPr>
            <a:picLocks noChangeAspect="1"/>
          </p:cNvPicPr>
          <p:nvPr/>
        </p:nvPicPr>
        <p:blipFill>
          <a:blip r:embed="rId5"/>
          <a:stretch>
            <a:fillRect/>
          </a:stretch>
        </p:blipFill>
        <p:spPr>
          <a:xfrm>
            <a:off x="455954" y="5906999"/>
            <a:ext cx="720090" cy="497840"/>
          </a:xfrm>
          <a:prstGeom prst="rect">
            <a:avLst/>
          </a:prstGeom>
        </p:spPr>
      </p:pic>
      <p:pic>
        <p:nvPicPr>
          <p:cNvPr id="84" name="図 83">
            <a:extLst>
              <a:ext uri="{FF2B5EF4-FFF2-40B4-BE49-F238E27FC236}">
                <a16:creationId xmlns:a16="http://schemas.microsoft.com/office/drawing/2014/main" id="{0441D909-332E-1743-8564-1B8F2611F730}"/>
              </a:ext>
            </a:extLst>
          </p:cNvPr>
          <p:cNvPicPr>
            <a:picLocks noChangeAspect="1"/>
          </p:cNvPicPr>
          <p:nvPr/>
        </p:nvPicPr>
        <p:blipFill>
          <a:blip r:embed="rId6"/>
          <a:stretch>
            <a:fillRect/>
          </a:stretch>
        </p:blipFill>
        <p:spPr>
          <a:xfrm>
            <a:off x="1386527" y="5893664"/>
            <a:ext cx="906780" cy="524510"/>
          </a:xfrm>
          <a:prstGeom prst="rect">
            <a:avLst/>
          </a:prstGeom>
        </p:spPr>
      </p:pic>
      <p:sp>
        <p:nvSpPr>
          <p:cNvPr id="87" name="テキスト ボックス 86">
            <a:extLst>
              <a:ext uri="{FF2B5EF4-FFF2-40B4-BE49-F238E27FC236}">
                <a16:creationId xmlns:a16="http://schemas.microsoft.com/office/drawing/2014/main" id="{27FC5F23-4368-C04F-A28A-EFEB250F87BD}"/>
              </a:ext>
            </a:extLst>
          </p:cNvPr>
          <p:cNvSpPr txBox="1"/>
          <p:nvPr/>
        </p:nvSpPr>
        <p:spPr>
          <a:xfrm>
            <a:off x="661853" y="5675878"/>
            <a:ext cx="426285" cy="261610"/>
          </a:xfrm>
          <a:prstGeom prst="rect">
            <a:avLst/>
          </a:prstGeom>
          <a:noFill/>
        </p:spPr>
        <p:txBody>
          <a:bodyPr wrap="square" rtlCol="0">
            <a:spAutoFit/>
          </a:bodyPr>
          <a:lstStyle/>
          <a:p>
            <a:r>
              <a:rPr kumimoji="1" lang="en-US" altLang="ja-JP" sz="1100" b="1" dirty="0"/>
              <a:t>1a</a:t>
            </a:r>
            <a:endParaRPr kumimoji="1" lang="ja-JP" altLang="en-US" sz="1100" b="1"/>
          </a:p>
        </p:txBody>
      </p:sp>
      <p:sp>
        <p:nvSpPr>
          <p:cNvPr id="89" name="テキスト ボックス 88">
            <a:extLst>
              <a:ext uri="{FF2B5EF4-FFF2-40B4-BE49-F238E27FC236}">
                <a16:creationId xmlns:a16="http://schemas.microsoft.com/office/drawing/2014/main" id="{D15C9696-2755-7246-A85F-85BA75FB1E74}"/>
              </a:ext>
            </a:extLst>
          </p:cNvPr>
          <p:cNvSpPr txBox="1"/>
          <p:nvPr/>
        </p:nvSpPr>
        <p:spPr>
          <a:xfrm>
            <a:off x="1577317" y="5675878"/>
            <a:ext cx="332142" cy="261610"/>
          </a:xfrm>
          <a:prstGeom prst="rect">
            <a:avLst/>
          </a:prstGeom>
          <a:noFill/>
        </p:spPr>
        <p:txBody>
          <a:bodyPr wrap="none" rtlCol="0">
            <a:spAutoFit/>
          </a:bodyPr>
          <a:lstStyle/>
          <a:p>
            <a:r>
              <a:rPr kumimoji="1" lang="en-US" altLang="ja-JP" sz="1100" b="1" dirty="0"/>
              <a:t>1b</a:t>
            </a:r>
            <a:endParaRPr kumimoji="1" lang="ja-JP" altLang="en-US" sz="1100" b="1"/>
          </a:p>
        </p:txBody>
      </p:sp>
      <p:sp>
        <p:nvSpPr>
          <p:cNvPr id="90" name="テキスト ボックス 89">
            <a:extLst>
              <a:ext uri="{FF2B5EF4-FFF2-40B4-BE49-F238E27FC236}">
                <a16:creationId xmlns:a16="http://schemas.microsoft.com/office/drawing/2014/main" id="{7D27BB93-CC20-A640-BD24-CDC05584A355}"/>
              </a:ext>
            </a:extLst>
          </p:cNvPr>
          <p:cNvSpPr txBox="1"/>
          <p:nvPr/>
        </p:nvSpPr>
        <p:spPr>
          <a:xfrm>
            <a:off x="682025" y="6352132"/>
            <a:ext cx="374188" cy="261610"/>
          </a:xfrm>
          <a:prstGeom prst="rect">
            <a:avLst/>
          </a:prstGeom>
          <a:noFill/>
        </p:spPr>
        <p:txBody>
          <a:bodyPr wrap="square" rtlCol="0">
            <a:spAutoFit/>
          </a:bodyPr>
          <a:lstStyle/>
          <a:p>
            <a:r>
              <a:rPr kumimoji="1" lang="en-US" altLang="ja-JP" sz="1100" b="1" dirty="0"/>
              <a:t>2a</a:t>
            </a:r>
            <a:endParaRPr kumimoji="1" lang="ja-JP" altLang="en-US" sz="1100" b="1"/>
          </a:p>
        </p:txBody>
      </p:sp>
      <p:sp>
        <p:nvSpPr>
          <p:cNvPr id="91" name="テキスト ボックス 90">
            <a:extLst>
              <a:ext uri="{FF2B5EF4-FFF2-40B4-BE49-F238E27FC236}">
                <a16:creationId xmlns:a16="http://schemas.microsoft.com/office/drawing/2014/main" id="{B073C831-E098-9C44-BCA7-2E3A437AD0BA}"/>
              </a:ext>
            </a:extLst>
          </p:cNvPr>
          <p:cNvSpPr txBox="1"/>
          <p:nvPr/>
        </p:nvSpPr>
        <p:spPr>
          <a:xfrm>
            <a:off x="1571441" y="6352132"/>
            <a:ext cx="446927" cy="261610"/>
          </a:xfrm>
          <a:prstGeom prst="rect">
            <a:avLst/>
          </a:prstGeom>
          <a:noFill/>
        </p:spPr>
        <p:txBody>
          <a:bodyPr wrap="square" rtlCol="0">
            <a:spAutoFit/>
          </a:bodyPr>
          <a:lstStyle/>
          <a:p>
            <a:r>
              <a:rPr kumimoji="1" lang="en-US" altLang="ja-JP" sz="1100" b="1" dirty="0"/>
              <a:t>2b</a:t>
            </a:r>
            <a:endParaRPr kumimoji="1" lang="ja-JP" altLang="en-US" sz="1100" b="1"/>
          </a:p>
        </p:txBody>
      </p:sp>
      <p:pic>
        <p:nvPicPr>
          <p:cNvPr id="92" name="図 91">
            <a:extLst>
              <a:ext uri="{FF2B5EF4-FFF2-40B4-BE49-F238E27FC236}">
                <a16:creationId xmlns:a16="http://schemas.microsoft.com/office/drawing/2014/main" id="{7C247CFF-302B-7941-90E4-C60781C14398}"/>
              </a:ext>
            </a:extLst>
          </p:cNvPr>
          <p:cNvPicPr>
            <a:picLocks noChangeAspect="1"/>
          </p:cNvPicPr>
          <p:nvPr/>
        </p:nvPicPr>
        <p:blipFill>
          <a:blip r:embed="rId7"/>
          <a:stretch>
            <a:fillRect/>
          </a:stretch>
        </p:blipFill>
        <p:spPr>
          <a:xfrm>
            <a:off x="4356422" y="4624516"/>
            <a:ext cx="906780" cy="515620"/>
          </a:xfrm>
          <a:prstGeom prst="rect">
            <a:avLst/>
          </a:prstGeom>
        </p:spPr>
      </p:pic>
      <p:cxnSp>
        <p:nvCxnSpPr>
          <p:cNvPr id="93" name="直線コネクタ 92">
            <a:extLst>
              <a:ext uri="{FF2B5EF4-FFF2-40B4-BE49-F238E27FC236}">
                <a16:creationId xmlns:a16="http://schemas.microsoft.com/office/drawing/2014/main" id="{BD138BAA-2AFE-CC42-AA00-D1339D0A48A8}"/>
              </a:ext>
            </a:extLst>
          </p:cNvPr>
          <p:cNvCxnSpPr>
            <a:cxnSpLocks/>
          </p:cNvCxnSpPr>
          <p:nvPr/>
        </p:nvCxnSpPr>
        <p:spPr>
          <a:xfrm>
            <a:off x="2511193" y="4674064"/>
            <a:ext cx="0" cy="234849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6" name="テキスト ボックス 95">
            <a:extLst>
              <a:ext uri="{FF2B5EF4-FFF2-40B4-BE49-F238E27FC236}">
                <a16:creationId xmlns:a16="http://schemas.microsoft.com/office/drawing/2014/main" id="{31D9D2C1-E9C9-4A44-BE3B-5E61ED6E2AFB}"/>
              </a:ext>
            </a:extLst>
          </p:cNvPr>
          <p:cNvSpPr txBox="1"/>
          <p:nvPr/>
        </p:nvSpPr>
        <p:spPr>
          <a:xfrm>
            <a:off x="337736" y="6622453"/>
            <a:ext cx="2064514" cy="261610"/>
          </a:xfrm>
          <a:prstGeom prst="rect">
            <a:avLst/>
          </a:prstGeom>
          <a:noFill/>
        </p:spPr>
        <p:txBody>
          <a:bodyPr wrap="square" rtlCol="0">
            <a:spAutoFit/>
          </a:bodyPr>
          <a:lstStyle/>
          <a:p>
            <a:r>
              <a:rPr kumimoji="1" lang="ja-JP" altLang="en-US" sz="1100" u="sng"/>
              <a:t>新規のブロモニウム塩を合成</a:t>
            </a:r>
          </a:p>
        </p:txBody>
      </p:sp>
      <p:sp>
        <p:nvSpPr>
          <p:cNvPr id="98" name="角丸四角形吹き出し 97">
            <a:extLst>
              <a:ext uri="{FF2B5EF4-FFF2-40B4-BE49-F238E27FC236}">
                <a16:creationId xmlns:a16="http://schemas.microsoft.com/office/drawing/2014/main" id="{F0C7C2C5-3469-B249-BEDB-6A5CD790D071}"/>
              </a:ext>
            </a:extLst>
          </p:cNvPr>
          <p:cNvSpPr/>
          <p:nvPr/>
        </p:nvSpPr>
        <p:spPr>
          <a:xfrm>
            <a:off x="1005537" y="4789388"/>
            <a:ext cx="1287769" cy="441265"/>
          </a:xfrm>
          <a:prstGeom prst="wedgeRoundRectCallout">
            <a:avLst>
              <a:gd name="adj1" fmla="val -51529"/>
              <a:gd name="adj2" fmla="val 86167"/>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円/楕円 98">
            <a:extLst>
              <a:ext uri="{FF2B5EF4-FFF2-40B4-BE49-F238E27FC236}">
                <a16:creationId xmlns:a16="http://schemas.microsoft.com/office/drawing/2014/main" id="{74414471-5469-D74A-8D64-0CD029BBF920}"/>
              </a:ext>
            </a:extLst>
          </p:cNvPr>
          <p:cNvSpPr/>
          <p:nvPr/>
        </p:nvSpPr>
        <p:spPr>
          <a:xfrm>
            <a:off x="751686" y="5360186"/>
            <a:ext cx="177617" cy="184195"/>
          </a:xfrm>
          <a:prstGeom prst="ellipse">
            <a:avLst/>
          </a:prstGeom>
          <a:solidFill>
            <a:srgbClr val="843C0C">
              <a:alpha val="20000"/>
            </a:srgbClr>
          </a:solidFill>
          <a:ln>
            <a:solidFill>
              <a:srgbClr val="843C0C">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テキスト ボックス 99">
            <a:extLst>
              <a:ext uri="{FF2B5EF4-FFF2-40B4-BE49-F238E27FC236}">
                <a16:creationId xmlns:a16="http://schemas.microsoft.com/office/drawing/2014/main" id="{753C8C08-39C0-3941-B421-47EF806913E8}"/>
              </a:ext>
            </a:extLst>
          </p:cNvPr>
          <p:cNvSpPr txBox="1"/>
          <p:nvPr/>
        </p:nvSpPr>
        <p:spPr>
          <a:xfrm>
            <a:off x="960888" y="4789388"/>
            <a:ext cx="1361970" cy="461665"/>
          </a:xfrm>
          <a:prstGeom prst="rect">
            <a:avLst/>
          </a:prstGeom>
          <a:noFill/>
        </p:spPr>
        <p:txBody>
          <a:bodyPr wrap="square" rtlCol="0">
            <a:spAutoFit/>
          </a:bodyPr>
          <a:lstStyle/>
          <a:p>
            <a:r>
              <a:rPr kumimoji="1" lang="ja-JP" altLang="en-US" sz="800">
                <a:solidFill>
                  <a:schemeClr val="accent2">
                    <a:lumMod val="50000"/>
                  </a:schemeClr>
                </a:solidFill>
              </a:rPr>
              <a:t>臭素</a:t>
            </a:r>
            <a:r>
              <a:rPr kumimoji="1" lang="ja-JP" altLang="en-US" sz="800"/>
              <a:t>原子の部分が電子を受け取る電子受容体として働く</a:t>
            </a:r>
          </a:p>
        </p:txBody>
      </p:sp>
      <p:sp>
        <p:nvSpPr>
          <p:cNvPr id="102" name="テキスト ボックス 101">
            <a:extLst>
              <a:ext uri="{FF2B5EF4-FFF2-40B4-BE49-F238E27FC236}">
                <a16:creationId xmlns:a16="http://schemas.microsoft.com/office/drawing/2014/main" id="{CAE6C9EA-3F7D-5746-B2EC-1DDAD309C1BB}"/>
              </a:ext>
            </a:extLst>
          </p:cNvPr>
          <p:cNvSpPr txBox="1"/>
          <p:nvPr/>
        </p:nvSpPr>
        <p:spPr>
          <a:xfrm>
            <a:off x="2492560" y="6235438"/>
            <a:ext cx="4366694" cy="600164"/>
          </a:xfrm>
          <a:prstGeom prst="rect">
            <a:avLst/>
          </a:prstGeom>
          <a:noFill/>
        </p:spPr>
        <p:txBody>
          <a:bodyPr wrap="square" rtlCol="0">
            <a:spAutoFit/>
          </a:bodyPr>
          <a:lstStyle/>
          <a:p>
            <a:r>
              <a:rPr kumimoji="1" lang="ja-JP" altLang="en-US" sz="1100"/>
              <a:t>ブロモニウム塩を用いた場合は反応の進行が見られたのに対して、ブロモニウム塩を用いなかった場合には反応の進行が見られなかった。</a:t>
            </a:r>
          </a:p>
        </p:txBody>
      </p:sp>
      <p:pic>
        <p:nvPicPr>
          <p:cNvPr id="105" name="図 104">
            <a:extLst>
              <a:ext uri="{FF2B5EF4-FFF2-40B4-BE49-F238E27FC236}">
                <a16:creationId xmlns:a16="http://schemas.microsoft.com/office/drawing/2014/main" id="{334350B3-F8EC-A340-BDD5-1B1B25951E3D}"/>
              </a:ext>
            </a:extLst>
          </p:cNvPr>
          <p:cNvPicPr>
            <a:picLocks noChangeAspect="1"/>
          </p:cNvPicPr>
          <p:nvPr/>
        </p:nvPicPr>
        <p:blipFill>
          <a:blip r:embed="rId8"/>
          <a:stretch>
            <a:fillRect/>
          </a:stretch>
        </p:blipFill>
        <p:spPr>
          <a:xfrm>
            <a:off x="2932611" y="4880126"/>
            <a:ext cx="3378200" cy="720090"/>
          </a:xfrm>
          <a:prstGeom prst="rect">
            <a:avLst/>
          </a:prstGeom>
        </p:spPr>
      </p:pic>
      <p:pic>
        <p:nvPicPr>
          <p:cNvPr id="106" name="図 105">
            <a:extLst>
              <a:ext uri="{FF2B5EF4-FFF2-40B4-BE49-F238E27FC236}">
                <a16:creationId xmlns:a16="http://schemas.microsoft.com/office/drawing/2014/main" id="{D59FDB9D-9117-8841-9358-12849E7B5686}"/>
              </a:ext>
            </a:extLst>
          </p:cNvPr>
          <p:cNvPicPr>
            <a:picLocks noChangeAspect="1"/>
          </p:cNvPicPr>
          <p:nvPr/>
        </p:nvPicPr>
        <p:blipFill>
          <a:blip r:embed="rId9"/>
          <a:stretch>
            <a:fillRect/>
          </a:stretch>
        </p:blipFill>
        <p:spPr>
          <a:xfrm>
            <a:off x="2932611" y="5531523"/>
            <a:ext cx="3378200" cy="702310"/>
          </a:xfrm>
          <a:prstGeom prst="rect">
            <a:avLst/>
          </a:prstGeom>
        </p:spPr>
      </p:pic>
      <p:sp>
        <p:nvSpPr>
          <p:cNvPr id="107" name="テキスト ボックス 106">
            <a:extLst>
              <a:ext uri="{FF2B5EF4-FFF2-40B4-BE49-F238E27FC236}">
                <a16:creationId xmlns:a16="http://schemas.microsoft.com/office/drawing/2014/main" id="{B32B3281-79C2-194B-B388-CED5B0789B8C}"/>
              </a:ext>
            </a:extLst>
          </p:cNvPr>
          <p:cNvSpPr txBox="1"/>
          <p:nvPr/>
        </p:nvSpPr>
        <p:spPr>
          <a:xfrm>
            <a:off x="2654434" y="6775839"/>
            <a:ext cx="4290334" cy="261610"/>
          </a:xfrm>
          <a:prstGeom prst="rect">
            <a:avLst/>
          </a:prstGeom>
          <a:noFill/>
        </p:spPr>
        <p:txBody>
          <a:bodyPr wrap="square" rtlCol="0">
            <a:spAutoFit/>
          </a:bodyPr>
          <a:lstStyle/>
          <a:p>
            <a:r>
              <a:rPr kumimoji="1" lang="ja-JP" altLang="en-US" sz="1100" u="sng"/>
              <a:t>→ブロモニウム塩の触媒としての機能が示唆された</a:t>
            </a:r>
            <a:r>
              <a:rPr kumimoji="1" lang="ja-JP" altLang="en-US" sz="1100" b="1">
                <a:solidFill>
                  <a:srgbClr val="FF0000"/>
                </a:solidFill>
              </a:rPr>
              <a:t>（世界初）</a:t>
            </a:r>
          </a:p>
        </p:txBody>
      </p:sp>
      <p:sp>
        <p:nvSpPr>
          <p:cNvPr id="86" name="テキスト ボックス 85">
            <a:extLst>
              <a:ext uri="{FF2B5EF4-FFF2-40B4-BE49-F238E27FC236}">
                <a16:creationId xmlns:a16="http://schemas.microsoft.com/office/drawing/2014/main" id="{310D7CB7-B56B-144C-A439-63E451B86237}"/>
              </a:ext>
            </a:extLst>
          </p:cNvPr>
          <p:cNvSpPr txBox="1"/>
          <p:nvPr/>
        </p:nvSpPr>
        <p:spPr>
          <a:xfrm>
            <a:off x="228309" y="8098902"/>
            <a:ext cx="1587995" cy="261610"/>
          </a:xfrm>
          <a:prstGeom prst="rect">
            <a:avLst/>
          </a:prstGeom>
          <a:noFill/>
        </p:spPr>
        <p:txBody>
          <a:bodyPr wrap="square" rtlCol="0">
            <a:spAutoFit/>
          </a:bodyPr>
          <a:lstStyle/>
          <a:p>
            <a:r>
              <a:rPr lang="en-US" altLang="ja-JP" sz="1100" dirty="0"/>
              <a:t>(</a:t>
            </a:r>
            <a:r>
              <a:rPr lang="en-US" altLang="ja-JP" sz="1100" i="1" dirty="0"/>
              <a:t>R</a:t>
            </a:r>
            <a:r>
              <a:rPr lang="en-US" altLang="ja-JP" sz="1100" dirty="0"/>
              <a:t>)-</a:t>
            </a:r>
            <a:r>
              <a:rPr lang="ja-JP" altLang="en-US" sz="1100" dirty="0"/>
              <a:t>サリドマイド</a:t>
            </a:r>
          </a:p>
        </p:txBody>
      </p:sp>
      <p:sp>
        <p:nvSpPr>
          <p:cNvPr id="88" name="テキスト ボックス 87">
            <a:extLst>
              <a:ext uri="{FF2B5EF4-FFF2-40B4-BE49-F238E27FC236}">
                <a16:creationId xmlns:a16="http://schemas.microsoft.com/office/drawing/2014/main" id="{33264B3D-0A65-094E-943A-D0590527ABFA}"/>
              </a:ext>
            </a:extLst>
          </p:cNvPr>
          <p:cNvSpPr txBox="1"/>
          <p:nvPr/>
        </p:nvSpPr>
        <p:spPr>
          <a:xfrm>
            <a:off x="1784006" y="8100903"/>
            <a:ext cx="1535009" cy="261610"/>
          </a:xfrm>
          <a:prstGeom prst="rect">
            <a:avLst/>
          </a:prstGeom>
          <a:noFill/>
        </p:spPr>
        <p:txBody>
          <a:bodyPr wrap="square" rtlCol="0">
            <a:spAutoFit/>
          </a:bodyPr>
          <a:lstStyle/>
          <a:p>
            <a:r>
              <a:rPr lang="en-US" altLang="ja-JP" sz="1100" dirty="0"/>
              <a:t>(</a:t>
            </a:r>
            <a:r>
              <a:rPr lang="en-US" altLang="ja-JP" sz="1100" i="1" dirty="0"/>
              <a:t>S</a:t>
            </a:r>
            <a:r>
              <a:rPr lang="en-US" altLang="ja-JP" sz="1100" dirty="0"/>
              <a:t>)-</a:t>
            </a:r>
            <a:r>
              <a:rPr lang="ja-JP" altLang="en-US" sz="1100" dirty="0"/>
              <a:t>サリドマイド</a:t>
            </a:r>
          </a:p>
        </p:txBody>
      </p:sp>
      <p:sp>
        <p:nvSpPr>
          <p:cNvPr id="94" name="正方形/長方形 93">
            <a:extLst>
              <a:ext uri="{FF2B5EF4-FFF2-40B4-BE49-F238E27FC236}">
                <a16:creationId xmlns:a16="http://schemas.microsoft.com/office/drawing/2014/main" id="{14BE034E-3229-2945-A635-F7DF67AA634A}"/>
              </a:ext>
            </a:extLst>
          </p:cNvPr>
          <p:cNvSpPr/>
          <p:nvPr/>
        </p:nvSpPr>
        <p:spPr>
          <a:xfrm>
            <a:off x="2074273" y="8306561"/>
            <a:ext cx="595035" cy="215444"/>
          </a:xfrm>
          <a:prstGeom prst="rect">
            <a:avLst/>
          </a:prstGeom>
        </p:spPr>
        <p:txBody>
          <a:bodyPr wrap="none">
            <a:spAutoFit/>
          </a:bodyPr>
          <a:lstStyle/>
          <a:p>
            <a:r>
              <a:rPr lang="ja-JP" altLang="en-US" sz="800">
                <a:solidFill>
                  <a:srgbClr val="0070C0"/>
                </a:solidFill>
              </a:rPr>
              <a:t>催奇毒性</a:t>
            </a:r>
            <a:endParaRPr lang="ja-JP" altLang="en-US" sz="800" dirty="0">
              <a:solidFill>
                <a:srgbClr val="0070C0"/>
              </a:solidFill>
            </a:endParaRPr>
          </a:p>
        </p:txBody>
      </p:sp>
      <p:sp>
        <p:nvSpPr>
          <p:cNvPr id="95" name="テキスト ボックス 94">
            <a:extLst>
              <a:ext uri="{FF2B5EF4-FFF2-40B4-BE49-F238E27FC236}">
                <a16:creationId xmlns:a16="http://schemas.microsoft.com/office/drawing/2014/main" id="{190B6C03-916F-9B4A-ADD2-69B3C50B17F9}"/>
              </a:ext>
            </a:extLst>
          </p:cNvPr>
          <p:cNvSpPr txBox="1"/>
          <p:nvPr/>
        </p:nvSpPr>
        <p:spPr>
          <a:xfrm>
            <a:off x="228309" y="8306561"/>
            <a:ext cx="1299351" cy="215444"/>
          </a:xfrm>
          <a:prstGeom prst="rect">
            <a:avLst/>
          </a:prstGeom>
          <a:noFill/>
        </p:spPr>
        <p:txBody>
          <a:bodyPr wrap="square" rtlCol="0">
            <a:spAutoFit/>
          </a:bodyPr>
          <a:lstStyle/>
          <a:p>
            <a:r>
              <a:rPr lang="ja-JP" altLang="en-US" sz="800" dirty="0">
                <a:solidFill>
                  <a:srgbClr val="FF0000"/>
                </a:solidFill>
              </a:rPr>
              <a:t>鎮痛作用、抗がん作用</a:t>
            </a:r>
          </a:p>
        </p:txBody>
      </p:sp>
      <p:sp>
        <p:nvSpPr>
          <p:cNvPr id="97" name="テキスト ボックス 96">
            <a:extLst>
              <a:ext uri="{FF2B5EF4-FFF2-40B4-BE49-F238E27FC236}">
                <a16:creationId xmlns:a16="http://schemas.microsoft.com/office/drawing/2014/main" id="{969BA990-A35C-E043-B515-436022633979}"/>
              </a:ext>
            </a:extLst>
          </p:cNvPr>
          <p:cNvSpPr txBox="1"/>
          <p:nvPr/>
        </p:nvSpPr>
        <p:spPr>
          <a:xfrm>
            <a:off x="145668" y="8501481"/>
            <a:ext cx="3288080" cy="430887"/>
          </a:xfrm>
          <a:prstGeom prst="rect">
            <a:avLst/>
          </a:prstGeom>
          <a:noFill/>
        </p:spPr>
        <p:txBody>
          <a:bodyPr wrap="none" rtlCol="0">
            <a:spAutoFit/>
          </a:bodyPr>
          <a:lstStyle/>
          <a:p>
            <a:r>
              <a:rPr lang="ja-JP" altLang="en-US" sz="1100"/>
              <a:t>このような鏡像異性体のうち、人体に有用な方を</a:t>
            </a:r>
            <a:endParaRPr lang="en-US" altLang="ja-JP" sz="1100" dirty="0"/>
          </a:p>
          <a:p>
            <a:r>
              <a:rPr lang="ja-JP" altLang="en-US" sz="1100"/>
              <a:t>選択的に作り分ける</a:t>
            </a:r>
            <a:r>
              <a:rPr lang="ja-JP" altLang="en-US" sz="1100" u="sng"/>
              <a:t>不斉反応</a:t>
            </a:r>
            <a:r>
              <a:rPr lang="ja-JP" altLang="en-US" sz="1100"/>
              <a:t>は重要な手法</a:t>
            </a:r>
            <a:endParaRPr lang="ja-JP" altLang="en-US" sz="1100" dirty="0"/>
          </a:p>
        </p:txBody>
      </p:sp>
      <p:grpSp>
        <p:nvGrpSpPr>
          <p:cNvPr id="101" name="図形グループ 14">
            <a:extLst>
              <a:ext uri="{FF2B5EF4-FFF2-40B4-BE49-F238E27FC236}">
                <a16:creationId xmlns:a16="http://schemas.microsoft.com/office/drawing/2014/main" id="{0258CA53-356E-5044-8C86-56FB89179504}"/>
              </a:ext>
            </a:extLst>
          </p:cNvPr>
          <p:cNvGrpSpPr/>
          <p:nvPr/>
        </p:nvGrpSpPr>
        <p:grpSpPr>
          <a:xfrm>
            <a:off x="353788" y="7562960"/>
            <a:ext cx="2456658" cy="574734"/>
            <a:chOff x="1564009" y="775789"/>
            <a:chExt cx="3509513" cy="821050"/>
          </a:xfrm>
        </p:grpSpPr>
        <p:sp>
          <p:nvSpPr>
            <p:cNvPr id="103" name="平行四辺形 102">
              <a:extLst>
                <a:ext uri="{FF2B5EF4-FFF2-40B4-BE49-F238E27FC236}">
                  <a16:creationId xmlns:a16="http://schemas.microsoft.com/office/drawing/2014/main" id="{53744322-CD06-A34F-A4A2-95647149E83A}"/>
                </a:ext>
              </a:extLst>
            </p:cNvPr>
            <p:cNvSpPr/>
            <p:nvPr/>
          </p:nvSpPr>
          <p:spPr>
            <a:xfrm>
              <a:off x="3062441" y="860902"/>
              <a:ext cx="525350" cy="727689"/>
            </a:xfrm>
            <a:prstGeom prst="parallelogram">
              <a:avLst>
                <a:gd name="adj" fmla="val 0"/>
              </a:avLst>
            </a:prstGeom>
            <a:gradFill flip="none" rotWithShape="1">
              <a:gsLst>
                <a:gs pos="0">
                  <a:srgbClr val="83D3FE"/>
                </a:gs>
                <a:gs pos="89000">
                  <a:srgbClr val="FFFFFF"/>
                </a:gs>
              </a:gsLst>
              <a:path path="circle">
                <a:fillToRect l="100000" t="100000"/>
              </a:path>
              <a:tileRect r="-100000" b="-100000"/>
            </a:gradFill>
            <a:effectLst>
              <a:outerShdw blurRad="50800" dist="38100" dir="8100000" algn="tr" rotWithShape="0">
                <a:prstClr val="black">
                  <a:alpha val="40000"/>
                </a:prstClr>
              </a:outerShdw>
            </a:effectLst>
            <a:scene3d>
              <a:camera prst="isometricOffAxis2Right"/>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p>
          </p:txBody>
        </p:sp>
        <p:pic>
          <p:nvPicPr>
            <p:cNvPr id="104" name="図 103">
              <a:extLst>
                <a:ext uri="{FF2B5EF4-FFF2-40B4-BE49-F238E27FC236}">
                  <a16:creationId xmlns:a16="http://schemas.microsoft.com/office/drawing/2014/main" id="{A3960C44-E4F3-FC40-93F9-CDCFD06A686E}"/>
                </a:ext>
              </a:extLst>
            </p:cNvPr>
            <p:cNvPicPr>
              <a:picLocks noChangeAspect="1"/>
            </p:cNvPicPr>
            <p:nvPr/>
          </p:nvPicPr>
          <p:blipFill>
            <a:blip r:embed="rId10"/>
            <a:stretch>
              <a:fillRect/>
            </a:stretch>
          </p:blipFill>
          <p:spPr>
            <a:xfrm>
              <a:off x="1564009" y="784037"/>
              <a:ext cx="1447800" cy="812802"/>
            </a:xfrm>
            <a:prstGeom prst="rect">
              <a:avLst/>
            </a:prstGeom>
          </p:spPr>
        </p:pic>
        <p:pic>
          <p:nvPicPr>
            <p:cNvPr id="108" name="図 107">
              <a:extLst>
                <a:ext uri="{FF2B5EF4-FFF2-40B4-BE49-F238E27FC236}">
                  <a16:creationId xmlns:a16="http://schemas.microsoft.com/office/drawing/2014/main" id="{C97A318E-4F21-844A-9484-4C8622587D53}"/>
                </a:ext>
              </a:extLst>
            </p:cNvPr>
            <p:cNvPicPr>
              <a:picLocks noChangeAspect="1"/>
            </p:cNvPicPr>
            <p:nvPr/>
          </p:nvPicPr>
          <p:blipFill>
            <a:blip r:embed="rId11"/>
            <a:stretch>
              <a:fillRect/>
            </a:stretch>
          </p:blipFill>
          <p:spPr>
            <a:xfrm>
              <a:off x="3638422" y="775789"/>
              <a:ext cx="1435100" cy="812801"/>
            </a:xfrm>
            <a:prstGeom prst="rect">
              <a:avLst/>
            </a:prstGeom>
          </p:spPr>
        </p:pic>
      </p:grpSp>
      <p:sp>
        <p:nvSpPr>
          <p:cNvPr id="109" name="テキスト ボックス 108">
            <a:extLst>
              <a:ext uri="{FF2B5EF4-FFF2-40B4-BE49-F238E27FC236}">
                <a16:creationId xmlns:a16="http://schemas.microsoft.com/office/drawing/2014/main" id="{F99AE927-48BD-8047-8931-CD490BC43B9C}"/>
              </a:ext>
            </a:extLst>
          </p:cNvPr>
          <p:cNvSpPr txBox="1"/>
          <p:nvPr/>
        </p:nvSpPr>
        <p:spPr>
          <a:xfrm>
            <a:off x="54000" y="7151785"/>
            <a:ext cx="1233496" cy="261610"/>
          </a:xfrm>
          <a:prstGeom prst="rect">
            <a:avLst/>
          </a:prstGeom>
          <a:noFill/>
        </p:spPr>
        <p:txBody>
          <a:bodyPr wrap="square" rtlCol="0">
            <a:spAutoFit/>
          </a:bodyPr>
          <a:lstStyle/>
          <a:p>
            <a:r>
              <a:rPr lang="en-US" altLang="ja-JP" sz="1100" dirty="0"/>
              <a:t>【</a:t>
            </a:r>
            <a:r>
              <a:rPr lang="ja-JP" altLang="en-US" sz="1100"/>
              <a:t>今後の展望</a:t>
            </a:r>
            <a:r>
              <a:rPr lang="en-US" altLang="ja-JP" sz="1100" dirty="0"/>
              <a:t>】</a:t>
            </a:r>
            <a:endParaRPr kumimoji="1" lang="ja-JP" altLang="en-US" sz="1100"/>
          </a:p>
        </p:txBody>
      </p:sp>
      <p:sp>
        <p:nvSpPr>
          <p:cNvPr id="14" name="テキスト ボックス 13">
            <a:extLst>
              <a:ext uri="{FF2B5EF4-FFF2-40B4-BE49-F238E27FC236}">
                <a16:creationId xmlns:a16="http://schemas.microsoft.com/office/drawing/2014/main" id="{273946A2-E3D1-214A-B165-3B717FCE1FAA}"/>
              </a:ext>
            </a:extLst>
          </p:cNvPr>
          <p:cNvSpPr txBox="1"/>
          <p:nvPr/>
        </p:nvSpPr>
        <p:spPr>
          <a:xfrm>
            <a:off x="271302" y="7356279"/>
            <a:ext cx="2761855" cy="261610"/>
          </a:xfrm>
          <a:prstGeom prst="rect">
            <a:avLst/>
          </a:prstGeom>
          <a:noFill/>
        </p:spPr>
        <p:txBody>
          <a:bodyPr wrap="square" rtlCol="0">
            <a:spAutoFit/>
          </a:bodyPr>
          <a:lstStyle/>
          <a:p>
            <a:r>
              <a:rPr lang="ja-JP" altLang="en-US" sz="1100"/>
              <a:t>鏡像異性体：鏡合わせの関係にある分子</a:t>
            </a:r>
            <a:endParaRPr kumimoji="1" lang="ja-JP" altLang="en-US" sz="1100"/>
          </a:p>
        </p:txBody>
      </p:sp>
      <p:sp>
        <p:nvSpPr>
          <p:cNvPr id="16" name="右矢印 15">
            <a:extLst>
              <a:ext uri="{FF2B5EF4-FFF2-40B4-BE49-F238E27FC236}">
                <a16:creationId xmlns:a16="http://schemas.microsoft.com/office/drawing/2014/main" id="{1B16E239-3330-2B4B-B227-1B695B1DBE90}"/>
              </a:ext>
            </a:extLst>
          </p:cNvPr>
          <p:cNvSpPr/>
          <p:nvPr/>
        </p:nvSpPr>
        <p:spPr>
          <a:xfrm>
            <a:off x="3273270" y="7758289"/>
            <a:ext cx="636774" cy="637785"/>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E2A201E3-C79B-3E46-A21B-7BB392376059}"/>
              </a:ext>
            </a:extLst>
          </p:cNvPr>
          <p:cNvSpPr txBox="1"/>
          <p:nvPr/>
        </p:nvSpPr>
        <p:spPr>
          <a:xfrm>
            <a:off x="4139182" y="7211772"/>
            <a:ext cx="2425742" cy="600164"/>
          </a:xfrm>
          <a:prstGeom prst="rect">
            <a:avLst/>
          </a:prstGeom>
          <a:noFill/>
        </p:spPr>
        <p:txBody>
          <a:bodyPr wrap="square" rtlCol="0">
            <a:spAutoFit/>
          </a:bodyPr>
          <a:lstStyle/>
          <a:p>
            <a:r>
              <a:rPr kumimoji="1" lang="ja-JP" altLang="en-US" sz="1100"/>
              <a:t>立体性質を持ったブロモニウム塩を新たに開発し、</a:t>
            </a:r>
            <a:r>
              <a:rPr kumimoji="1" lang="ja-JP" altLang="en-US" sz="1100" u="sng"/>
              <a:t>不斉反応</a:t>
            </a:r>
            <a:r>
              <a:rPr kumimoji="1" lang="ja-JP" altLang="en-US" sz="1100"/>
              <a:t>に対して</a:t>
            </a:r>
            <a:endParaRPr kumimoji="1" lang="en-US" altLang="ja-JP" sz="1100" dirty="0"/>
          </a:p>
          <a:p>
            <a:r>
              <a:rPr kumimoji="1" lang="ja-JP" altLang="en-US" sz="1100"/>
              <a:t>有機分子触媒として応用を試みる。</a:t>
            </a:r>
          </a:p>
        </p:txBody>
      </p:sp>
      <p:pic>
        <p:nvPicPr>
          <p:cNvPr id="19" name="図 18">
            <a:extLst>
              <a:ext uri="{FF2B5EF4-FFF2-40B4-BE49-F238E27FC236}">
                <a16:creationId xmlns:a16="http://schemas.microsoft.com/office/drawing/2014/main" id="{443F5176-58A3-4247-ACC7-DF927BE1080D}"/>
              </a:ext>
            </a:extLst>
          </p:cNvPr>
          <p:cNvPicPr>
            <a:picLocks noChangeAspect="1"/>
          </p:cNvPicPr>
          <p:nvPr/>
        </p:nvPicPr>
        <p:blipFill>
          <a:blip r:embed="rId12"/>
          <a:stretch>
            <a:fillRect/>
          </a:stretch>
        </p:blipFill>
        <p:spPr>
          <a:xfrm>
            <a:off x="5448986" y="7877229"/>
            <a:ext cx="1209675" cy="781050"/>
          </a:xfrm>
          <a:prstGeom prst="rect">
            <a:avLst/>
          </a:prstGeom>
        </p:spPr>
      </p:pic>
      <p:sp>
        <p:nvSpPr>
          <p:cNvPr id="21" name="角丸四角形吹き出し 20">
            <a:extLst>
              <a:ext uri="{FF2B5EF4-FFF2-40B4-BE49-F238E27FC236}">
                <a16:creationId xmlns:a16="http://schemas.microsoft.com/office/drawing/2014/main" id="{64D6957A-327A-6C48-9567-B506DD460654}"/>
              </a:ext>
            </a:extLst>
          </p:cNvPr>
          <p:cNvSpPr/>
          <p:nvPr/>
        </p:nvSpPr>
        <p:spPr>
          <a:xfrm rot="16200000">
            <a:off x="4470704" y="7863395"/>
            <a:ext cx="359173" cy="1460949"/>
          </a:xfrm>
          <a:prstGeom prst="wedgeRoundRectCallout">
            <a:avLst>
              <a:gd name="adj1" fmla="val 90304"/>
              <a:gd name="adj2" fmla="val 47156"/>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a:extLst>
              <a:ext uri="{FF2B5EF4-FFF2-40B4-BE49-F238E27FC236}">
                <a16:creationId xmlns:a16="http://schemas.microsoft.com/office/drawing/2014/main" id="{8B07A876-085D-A44D-93EB-38FE61CC817A}"/>
              </a:ext>
            </a:extLst>
          </p:cNvPr>
          <p:cNvSpPr/>
          <p:nvPr/>
        </p:nvSpPr>
        <p:spPr>
          <a:xfrm rot="5400000">
            <a:off x="5617233" y="8188313"/>
            <a:ext cx="444782" cy="104702"/>
          </a:xfrm>
          <a:prstGeom prst="ellipse">
            <a:avLst/>
          </a:prstGeom>
          <a:noFill/>
          <a:ln>
            <a:solidFill>
              <a:srgbClr val="FFC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53ED4B84-BBBB-234B-B98F-5C385B2052A6}"/>
              </a:ext>
            </a:extLst>
          </p:cNvPr>
          <p:cNvSpPr txBox="1"/>
          <p:nvPr/>
        </p:nvSpPr>
        <p:spPr>
          <a:xfrm>
            <a:off x="3904329" y="8424592"/>
            <a:ext cx="1504087" cy="338554"/>
          </a:xfrm>
          <a:prstGeom prst="rect">
            <a:avLst/>
          </a:prstGeom>
          <a:noFill/>
        </p:spPr>
        <p:txBody>
          <a:bodyPr wrap="square" rtlCol="0">
            <a:spAutoFit/>
          </a:bodyPr>
          <a:lstStyle/>
          <a:p>
            <a:r>
              <a:rPr kumimoji="1" lang="ja-JP" altLang="en-US" sz="800"/>
              <a:t>結合が自由に回転することで</a:t>
            </a:r>
            <a:endParaRPr kumimoji="1" lang="en-US" altLang="ja-JP" sz="800" dirty="0"/>
          </a:p>
          <a:p>
            <a:r>
              <a:rPr kumimoji="1" lang="ja-JP" altLang="en-US" sz="800"/>
              <a:t>立体性質が発現する</a:t>
            </a:r>
          </a:p>
        </p:txBody>
      </p:sp>
      <p:sp>
        <p:nvSpPr>
          <p:cNvPr id="12" name="テキスト ボックス 11">
            <a:extLst>
              <a:ext uri="{FF2B5EF4-FFF2-40B4-BE49-F238E27FC236}">
                <a16:creationId xmlns:a16="http://schemas.microsoft.com/office/drawing/2014/main" id="{7FDEE8B0-6EED-8347-A128-9A772D14D983}"/>
              </a:ext>
            </a:extLst>
          </p:cNvPr>
          <p:cNvSpPr txBox="1"/>
          <p:nvPr/>
        </p:nvSpPr>
        <p:spPr>
          <a:xfrm>
            <a:off x="2573411" y="4730959"/>
            <a:ext cx="1326663" cy="261610"/>
          </a:xfrm>
          <a:prstGeom prst="rect">
            <a:avLst/>
          </a:prstGeom>
          <a:noFill/>
        </p:spPr>
        <p:txBody>
          <a:bodyPr wrap="square" rtlCol="0">
            <a:spAutoFit/>
          </a:bodyPr>
          <a:lstStyle/>
          <a:p>
            <a:r>
              <a:rPr kumimoji="1" lang="ja-JP" altLang="en-US" sz="1100"/>
              <a:t>マイケル付加反応</a:t>
            </a:r>
          </a:p>
        </p:txBody>
      </p:sp>
      <p:sp>
        <p:nvSpPr>
          <p:cNvPr id="111" name="テキスト ボックス 110">
            <a:extLst>
              <a:ext uri="{FF2B5EF4-FFF2-40B4-BE49-F238E27FC236}">
                <a16:creationId xmlns:a16="http://schemas.microsoft.com/office/drawing/2014/main" id="{08DCA17B-5AAC-7040-A34F-04103E554320}"/>
              </a:ext>
            </a:extLst>
          </p:cNvPr>
          <p:cNvSpPr txBox="1"/>
          <p:nvPr/>
        </p:nvSpPr>
        <p:spPr>
          <a:xfrm>
            <a:off x="68041" y="8998217"/>
            <a:ext cx="1233496" cy="261610"/>
          </a:xfrm>
          <a:prstGeom prst="rect">
            <a:avLst/>
          </a:prstGeom>
          <a:noFill/>
        </p:spPr>
        <p:txBody>
          <a:bodyPr wrap="square" rtlCol="0">
            <a:spAutoFit/>
          </a:bodyPr>
          <a:lstStyle/>
          <a:p>
            <a:r>
              <a:rPr lang="en-US" altLang="ja-JP" sz="1100" dirty="0"/>
              <a:t>【</a:t>
            </a:r>
            <a:r>
              <a:rPr lang="ja-JP" altLang="en-US" sz="1100"/>
              <a:t>活動実績</a:t>
            </a:r>
            <a:r>
              <a:rPr lang="en-US" altLang="ja-JP" sz="1100" dirty="0"/>
              <a:t>】</a:t>
            </a:r>
            <a:endParaRPr kumimoji="1" lang="ja-JP" altLang="en-US" sz="1100"/>
          </a:p>
        </p:txBody>
      </p:sp>
    </p:spTree>
    <p:extLst>
      <p:ext uri="{BB962C8B-B14F-4D97-AF65-F5344CB8AC3E}">
        <p14:creationId xmlns:p14="http://schemas.microsoft.com/office/powerpoint/2010/main" val="4183491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54B96BF7-6C33-4701-B9CF-AFF6A303056C}"/>
              </a:ext>
            </a:extLst>
          </p:cNvPr>
          <p:cNvGrpSpPr/>
          <p:nvPr/>
        </p:nvGrpSpPr>
        <p:grpSpPr>
          <a:xfrm>
            <a:off x="50842" y="83832"/>
            <a:ext cx="6690516" cy="8808138"/>
            <a:chOff x="50842" y="83832"/>
            <a:chExt cx="6690516" cy="8808138"/>
          </a:xfrm>
        </p:grpSpPr>
        <p:sp>
          <p:nvSpPr>
            <p:cNvPr id="22" name="円/楕円 21">
              <a:extLst>
                <a:ext uri="{FF2B5EF4-FFF2-40B4-BE49-F238E27FC236}">
                  <a16:creationId xmlns:a16="http://schemas.microsoft.com/office/drawing/2014/main" id="{A691B38F-BDBD-4340-950E-CF0349D481C0}"/>
                </a:ext>
              </a:extLst>
            </p:cNvPr>
            <p:cNvSpPr/>
            <p:nvPr/>
          </p:nvSpPr>
          <p:spPr>
            <a:xfrm>
              <a:off x="2364303" y="3214983"/>
              <a:ext cx="227398" cy="128469"/>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a:extLst>
                <a:ext uri="{FF2B5EF4-FFF2-40B4-BE49-F238E27FC236}">
                  <a16:creationId xmlns:a16="http://schemas.microsoft.com/office/drawing/2014/main" id="{0D124EA8-64A3-5A47-9317-670B16CF606B}"/>
                </a:ext>
              </a:extLst>
            </p:cNvPr>
            <p:cNvPicPr>
              <a:picLocks noChangeAspect="1"/>
            </p:cNvPicPr>
            <p:nvPr/>
          </p:nvPicPr>
          <p:blipFill>
            <a:blip r:embed="rId3"/>
            <a:stretch>
              <a:fillRect/>
            </a:stretch>
          </p:blipFill>
          <p:spPr>
            <a:xfrm>
              <a:off x="1648182" y="2817231"/>
              <a:ext cx="906780" cy="515620"/>
            </a:xfrm>
            <a:prstGeom prst="rect">
              <a:avLst/>
            </a:prstGeom>
          </p:spPr>
        </p:pic>
        <p:pic>
          <p:nvPicPr>
            <p:cNvPr id="4" name="図 3">
              <a:extLst>
                <a:ext uri="{FF2B5EF4-FFF2-40B4-BE49-F238E27FC236}">
                  <a16:creationId xmlns:a16="http://schemas.microsoft.com/office/drawing/2014/main" id="{98E29C1E-4065-D845-B822-C2CE5B6DF371}"/>
                </a:ext>
              </a:extLst>
            </p:cNvPr>
            <p:cNvPicPr>
              <a:picLocks noChangeAspect="1"/>
            </p:cNvPicPr>
            <p:nvPr/>
          </p:nvPicPr>
          <p:blipFill>
            <a:blip r:embed="rId4"/>
            <a:stretch>
              <a:fillRect/>
            </a:stretch>
          </p:blipFill>
          <p:spPr>
            <a:xfrm>
              <a:off x="2101573" y="550818"/>
              <a:ext cx="2800350" cy="2026920"/>
            </a:xfrm>
            <a:prstGeom prst="rect">
              <a:avLst/>
            </a:prstGeom>
          </p:spPr>
        </p:pic>
        <p:sp>
          <p:nvSpPr>
            <p:cNvPr id="5" name="正方形/長方形 4">
              <a:extLst>
                <a:ext uri="{FF2B5EF4-FFF2-40B4-BE49-F238E27FC236}">
                  <a16:creationId xmlns:a16="http://schemas.microsoft.com/office/drawing/2014/main" id="{C8E764DF-712E-5843-A430-C2D2AB5DFB16}"/>
                </a:ext>
              </a:extLst>
            </p:cNvPr>
            <p:cNvSpPr/>
            <p:nvPr/>
          </p:nvSpPr>
          <p:spPr>
            <a:xfrm>
              <a:off x="125489" y="482540"/>
              <a:ext cx="6586916" cy="320851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37DC13E9-1B2C-B24E-B9A6-D2048131FBDB}"/>
                </a:ext>
              </a:extLst>
            </p:cNvPr>
            <p:cNvSpPr txBox="1"/>
            <p:nvPr/>
          </p:nvSpPr>
          <p:spPr>
            <a:xfrm>
              <a:off x="50843" y="482541"/>
              <a:ext cx="1438641" cy="261610"/>
            </a:xfrm>
            <a:prstGeom prst="rect">
              <a:avLst/>
            </a:prstGeom>
            <a:noFill/>
          </p:spPr>
          <p:txBody>
            <a:bodyPr wrap="square" rtlCol="0">
              <a:spAutoFit/>
            </a:bodyPr>
            <a:lstStyle/>
            <a:p>
              <a:r>
                <a:rPr lang="en-US" altLang="ja-JP" sz="1100" dirty="0"/>
                <a:t>【</a:t>
              </a:r>
              <a:r>
                <a:rPr lang="ja-JP" altLang="en-US" sz="1100"/>
                <a:t>予想反応機構</a:t>
              </a:r>
              <a:r>
                <a:rPr lang="en-US" altLang="ja-JP" sz="1100" dirty="0"/>
                <a:t>】</a:t>
              </a:r>
              <a:endParaRPr kumimoji="1" lang="ja-JP" altLang="en-US" sz="1100"/>
            </a:p>
          </p:txBody>
        </p:sp>
        <p:sp>
          <p:nvSpPr>
            <p:cNvPr id="8" name="テキスト ボックス 7">
              <a:extLst>
                <a:ext uri="{FF2B5EF4-FFF2-40B4-BE49-F238E27FC236}">
                  <a16:creationId xmlns:a16="http://schemas.microsoft.com/office/drawing/2014/main" id="{2EF60D56-9E1C-884F-9F72-AB43B30B9621}"/>
                </a:ext>
              </a:extLst>
            </p:cNvPr>
            <p:cNvSpPr txBox="1"/>
            <p:nvPr/>
          </p:nvSpPr>
          <p:spPr>
            <a:xfrm>
              <a:off x="154442" y="83832"/>
              <a:ext cx="6557963" cy="307777"/>
            </a:xfrm>
            <a:prstGeom prst="rect">
              <a:avLst/>
            </a:prstGeom>
            <a:noFill/>
          </p:spPr>
          <p:txBody>
            <a:bodyPr wrap="square" rtlCol="0">
              <a:spAutoFit/>
            </a:bodyPr>
            <a:lstStyle/>
            <a:p>
              <a:r>
                <a:rPr lang="ja-JP" altLang="en-US" sz="1400" b="1"/>
                <a:t>補足資料</a:t>
              </a:r>
              <a:endParaRPr kumimoji="1" lang="ja-JP" altLang="en-US" sz="1400" b="1"/>
            </a:p>
          </p:txBody>
        </p:sp>
        <p:sp>
          <p:nvSpPr>
            <p:cNvPr id="9" name="円/楕円 8">
              <a:extLst>
                <a:ext uri="{FF2B5EF4-FFF2-40B4-BE49-F238E27FC236}">
                  <a16:creationId xmlns:a16="http://schemas.microsoft.com/office/drawing/2014/main" id="{1AB99386-C42F-3949-AD41-453C24BF9FA6}"/>
                </a:ext>
              </a:extLst>
            </p:cNvPr>
            <p:cNvSpPr/>
            <p:nvPr/>
          </p:nvSpPr>
          <p:spPr>
            <a:xfrm rot="2896048">
              <a:off x="2555087" y="2290184"/>
              <a:ext cx="414823" cy="18619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曲線コネクタ 11">
              <a:extLst>
                <a:ext uri="{FF2B5EF4-FFF2-40B4-BE49-F238E27FC236}">
                  <a16:creationId xmlns:a16="http://schemas.microsoft.com/office/drawing/2014/main" id="{131334A5-28D3-2E4B-BE07-5DAA3CECCF60}"/>
                </a:ext>
              </a:extLst>
            </p:cNvPr>
            <p:cNvCxnSpPr>
              <a:cxnSpLocks/>
            </p:cNvCxnSpPr>
            <p:nvPr/>
          </p:nvCxnSpPr>
          <p:spPr>
            <a:xfrm rot="10800000">
              <a:off x="2101574" y="2978094"/>
              <a:ext cx="379910" cy="236483"/>
            </a:xfrm>
            <a:prstGeom prst="curvedConnector3">
              <a:avLst>
                <a:gd name="adj1" fmla="val 20952"/>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B05DCD7A-E984-064E-8F70-0F1C45EAC351}"/>
                </a:ext>
              </a:extLst>
            </p:cNvPr>
            <p:cNvSpPr txBox="1"/>
            <p:nvPr/>
          </p:nvSpPr>
          <p:spPr>
            <a:xfrm>
              <a:off x="2787779" y="2787427"/>
              <a:ext cx="2611821" cy="769441"/>
            </a:xfrm>
            <a:prstGeom prst="rect">
              <a:avLst/>
            </a:prstGeom>
            <a:noFill/>
          </p:spPr>
          <p:txBody>
            <a:bodyPr wrap="square" rtlCol="0">
              <a:spAutoFit/>
            </a:bodyPr>
            <a:lstStyle/>
            <a:p>
              <a:r>
                <a:rPr lang="ja-JP" altLang="en-US" sz="1100">
                  <a:latin typeface="+mn-ea"/>
                </a:rPr>
                <a:t>電子供与基であるメチル基が臭素に対して電子を押すことでカチオン性が下がりカルボニル基から</a:t>
              </a:r>
              <a:r>
                <a:rPr lang="en-US" altLang="ja-JP" sz="1100" dirty="0">
                  <a:latin typeface="+mn-ea"/>
                </a:rPr>
                <a:t>LA</a:t>
              </a:r>
              <a:r>
                <a:rPr lang="ja-JP" altLang="en-US" sz="1100">
                  <a:latin typeface="+mn-ea"/>
                </a:rPr>
                <a:t>が剥がれやすくなっている。</a:t>
              </a:r>
            </a:p>
          </p:txBody>
        </p:sp>
        <p:sp>
          <p:nvSpPr>
            <p:cNvPr id="23" name="テキスト ボックス 22">
              <a:extLst>
                <a:ext uri="{FF2B5EF4-FFF2-40B4-BE49-F238E27FC236}">
                  <a16:creationId xmlns:a16="http://schemas.microsoft.com/office/drawing/2014/main" id="{782A02B4-BAFB-AE47-A2C2-41BC9E0BD691}"/>
                </a:ext>
              </a:extLst>
            </p:cNvPr>
            <p:cNvSpPr txBox="1"/>
            <p:nvPr/>
          </p:nvSpPr>
          <p:spPr>
            <a:xfrm>
              <a:off x="2131486" y="3344345"/>
              <a:ext cx="989970" cy="230832"/>
            </a:xfrm>
            <a:prstGeom prst="rect">
              <a:avLst/>
            </a:prstGeom>
            <a:noFill/>
          </p:spPr>
          <p:txBody>
            <a:bodyPr wrap="square" rtlCol="0">
              <a:spAutoFit/>
            </a:bodyPr>
            <a:lstStyle/>
            <a:p>
              <a:r>
                <a:rPr kumimoji="1" lang="ja-JP" altLang="en-US" sz="900"/>
                <a:t>電子供与基</a:t>
              </a:r>
            </a:p>
          </p:txBody>
        </p:sp>
        <p:sp>
          <p:nvSpPr>
            <p:cNvPr id="24" name="テキスト ボックス 23">
              <a:extLst>
                <a:ext uri="{FF2B5EF4-FFF2-40B4-BE49-F238E27FC236}">
                  <a16:creationId xmlns:a16="http://schemas.microsoft.com/office/drawing/2014/main" id="{BB438ABB-F92C-1047-8EEF-76BF2C5D40B2}"/>
                </a:ext>
              </a:extLst>
            </p:cNvPr>
            <p:cNvSpPr txBox="1"/>
            <p:nvPr/>
          </p:nvSpPr>
          <p:spPr>
            <a:xfrm>
              <a:off x="154442" y="1398176"/>
              <a:ext cx="2241820" cy="769441"/>
            </a:xfrm>
            <a:prstGeom prst="rect">
              <a:avLst/>
            </a:prstGeom>
            <a:noFill/>
          </p:spPr>
          <p:txBody>
            <a:bodyPr wrap="square" rtlCol="0">
              <a:spAutoFit/>
            </a:bodyPr>
            <a:lstStyle/>
            <a:p>
              <a:r>
                <a:rPr kumimoji="1" lang="ja-JP" altLang="en-US" sz="1100"/>
                <a:t>反応における律速段階（反応の進行が最も遅いステップ</a:t>
              </a:r>
              <a:r>
                <a:rPr lang="ja-JP" altLang="en-US" sz="1100"/>
                <a:t>）であり、サイクルに最も影響を与える部分。</a:t>
              </a:r>
              <a:endParaRPr kumimoji="1" lang="ja-JP" altLang="en-US" sz="1100"/>
            </a:p>
          </p:txBody>
        </p:sp>
        <p:sp>
          <p:nvSpPr>
            <p:cNvPr id="26" name="角丸四角形吹き出し 25">
              <a:extLst>
                <a:ext uri="{FF2B5EF4-FFF2-40B4-BE49-F238E27FC236}">
                  <a16:creationId xmlns:a16="http://schemas.microsoft.com/office/drawing/2014/main" id="{FEC29486-40E5-2F49-AFBF-47C703EB7E85}"/>
                </a:ext>
              </a:extLst>
            </p:cNvPr>
            <p:cNvSpPr/>
            <p:nvPr/>
          </p:nvSpPr>
          <p:spPr>
            <a:xfrm>
              <a:off x="211597" y="1398176"/>
              <a:ext cx="2057260" cy="769441"/>
            </a:xfrm>
            <a:prstGeom prst="wedgeRoundRectCallout">
              <a:avLst>
                <a:gd name="adj1" fmla="val 60716"/>
                <a:gd name="adj2" fmla="val -20982"/>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吹き出し 26">
              <a:extLst>
                <a:ext uri="{FF2B5EF4-FFF2-40B4-BE49-F238E27FC236}">
                  <a16:creationId xmlns:a16="http://schemas.microsoft.com/office/drawing/2014/main" id="{2CDE5D6B-9796-CD4C-8D37-4388F28C508E}"/>
                </a:ext>
              </a:extLst>
            </p:cNvPr>
            <p:cNvSpPr/>
            <p:nvPr/>
          </p:nvSpPr>
          <p:spPr>
            <a:xfrm>
              <a:off x="1618558" y="2758495"/>
              <a:ext cx="3709144" cy="816682"/>
            </a:xfrm>
            <a:prstGeom prst="wedgeRoundRectCallout">
              <a:avLst>
                <a:gd name="adj1" fmla="val -20302"/>
                <a:gd name="adj2" fmla="val -75650"/>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9" name="図 28">
              <a:extLst>
                <a:ext uri="{FF2B5EF4-FFF2-40B4-BE49-F238E27FC236}">
                  <a16:creationId xmlns:a16="http://schemas.microsoft.com/office/drawing/2014/main" id="{91FC9F09-B63E-6748-AFD6-1CFE5B08C040}"/>
                </a:ext>
              </a:extLst>
            </p:cNvPr>
            <p:cNvPicPr>
              <a:picLocks noChangeAspect="1"/>
            </p:cNvPicPr>
            <p:nvPr/>
          </p:nvPicPr>
          <p:blipFill>
            <a:blip r:embed="rId5"/>
            <a:stretch>
              <a:fillRect/>
            </a:stretch>
          </p:blipFill>
          <p:spPr>
            <a:xfrm>
              <a:off x="5560478" y="744151"/>
              <a:ext cx="720090" cy="1102360"/>
            </a:xfrm>
            <a:prstGeom prst="rect">
              <a:avLst/>
            </a:prstGeom>
          </p:spPr>
        </p:pic>
        <p:sp>
          <p:nvSpPr>
            <p:cNvPr id="30" name="テキスト ボックス 29">
              <a:extLst>
                <a:ext uri="{FF2B5EF4-FFF2-40B4-BE49-F238E27FC236}">
                  <a16:creationId xmlns:a16="http://schemas.microsoft.com/office/drawing/2014/main" id="{0C8C7AF1-6D31-424C-9BCE-311898B2C972}"/>
                </a:ext>
              </a:extLst>
            </p:cNvPr>
            <p:cNvSpPr txBox="1"/>
            <p:nvPr/>
          </p:nvSpPr>
          <p:spPr>
            <a:xfrm>
              <a:off x="5318144" y="1823278"/>
              <a:ext cx="1423214" cy="769441"/>
            </a:xfrm>
            <a:prstGeom prst="rect">
              <a:avLst/>
            </a:prstGeom>
            <a:noFill/>
          </p:spPr>
          <p:txBody>
            <a:bodyPr wrap="square" rtlCol="0">
              <a:spAutoFit/>
            </a:bodyPr>
            <a:lstStyle/>
            <a:p>
              <a:r>
                <a:rPr kumimoji="1" lang="ja-JP" altLang="en-US" sz="1100"/>
                <a:t>臭素部分が電子受容体として働き、ハロゲン結合を形成</a:t>
              </a:r>
            </a:p>
          </p:txBody>
        </p:sp>
        <p:sp>
          <p:nvSpPr>
            <p:cNvPr id="31" name="角丸四角形 30">
              <a:extLst>
                <a:ext uri="{FF2B5EF4-FFF2-40B4-BE49-F238E27FC236}">
                  <a16:creationId xmlns:a16="http://schemas.microsoft.com/office/drawing/2014/main" id="{E66E1F34-3382-3C45-9BF3-4787A87C17FD}"/>
                </a:ext>
              </a:extLst>
            </p:cNvPr>
            <p:cNvSpPr/>
            <p:nvPr/>
          </p:nvSpPr>
          <p:spPr>
            <a:xfrm>
              <a:off x="5327702" y="613346"/>
              <a:ext cx="1241119" cy="205421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78AB9F73-9C5B-5C4A-82B1-405ECEFAF610}"/>
                </a:ext>
              </a:extLst>
            </p:cNvPr>
            <p:cNvSpPr/>
            <p:nvPr/>
          </p:nvSpPr>
          <p:spPr>
            <a:xfrm>
              <a:off x="125489" y="3781985"/>
              <a:ext cx="6586916" cy="282388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3" name="グラフ 32">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1225364879"/>
                </p:ext>
              </p:extLst>
            </p:nvPr>
          </p:nvGraphicFramePr>
          <p:xfrm>
            <a:off x="154442" y="4013356"/>
            <a:ext cx="4987908" cy="2517061"/>
          </p:xfrm>
          <a:graphic>
            <a:graphicData uri="http://schemas.openxmlformats.org/drawingml/2006/chart">
              <c:chart xmlns:c="http://schemas.openxmlformats.org/drawingml/2006/chart" xmlns:r="http://schemas.openxmlformats.org/officeDocument/2006/relationships" r:id="rId6"/>
            </a:graphicData>
          </a:graphic>
        </p:graphicFrame>
        <p:sp>
          <p:nvSpPr>
            <p:cNvPr id="34" name="テキスト ボックス 33">
              <a:extLst>
                <a:ext uri="{FF2B5EF4-FFF2-40B4-BE49-F238E27FC236}">
                  <a16:creationId xmlns:a16="http://schemas.microsoft.com/office/drawing/2014/main" id="{AC6F03EC-5862-6A4C-86F1-A83A02F047C3}"/>
                </a:ext>
              </a:extLst>
            </p:cNvPr>
            <p:cNvSpPr txBox="1"/>
            <p:nvPr/>
          </p:nvSpPr>
          <p:spPr>
            <a:xfrm>
              <a:off x="50842" y="3819625"/>
              <a:ext cx="1438641" cy="261610"/>
            </a:xfrm>
            <a:prstGeom prst="rect">
              <a:avLst/>
            </a:prstGeom>
            <a:noFill/>
          </p:spPr>
          <p:txBody>
            <a:bodyPr wrap="square" rtlCol="0">
              <a:spAutoFit/>
            </a:bodyPr>
            <a:lstStyle/>
            <a:p>
              <a:r>
                <a:rPr lang="en-US" altLang="ja-JP" sz="1100" dirty="0"/>
                <a:t>【</a:t>
              </a:r>
              <a:r>
                <a:rPr lang="ja-JP" altLang="en-US" sz="1100"/>
                <a:t>経時変化</a:t>
              </a:r>
              <a:r>
                <a:rPr lang="en-US" altLang="ja-JP" sz="1100" dirty="0"/>
                <a:t>】</a:t>
              </a:r>
              <a:endParaRPr kumimoji="1" lang="ja-JP" altLang="en-US" sz="1100"/>
            </a:p>
          </p:txBody>
        </p:sp>
        <p:sp>
          <p:nvSpPr>
            <p:cNvPr id="35" name="テキスト ボックス 34">
              <a:extLst>
                <a:ext uri="{FF2B5EF4-FFF2-40B4-BE49-F238E27FC236}">
                  <a16:creationId xmlns:a16="http://schemas.microsoft.com/office/drawing/2014/main" id="{D455729E-1C33-134F-A3D2-0D73AF7BFD1C}"/>
                </a:ext>
              </a:extLst>
            </p:cNvPr>
            <p:cNvSpPr txBox="1"/>
            <p:nvPr/>
          </p:nvSpPr>
          <p:spPr>
            <a:xfrm>
              <a:off x="5067703" y="4473767"/>
              <a:ext cx="1644702" cy="1446550"/>
            </a:xfrm>
            <a:prstGeom prst="rect">
              <a:avLst/>
            </a:prstGeom>
            <a:noFill/>
          </p:spPr>
          <p:txBody>
            <a:bodyPr wrap="square" rtlCol="0">
              <a:spAutoFit/>
            </a:bodyPr>
            <a:lstStyle/>
            <a:p>
              <a:r>
                <a:rPr kumimoji="1" lang="ja-JP" altLang="en-US" sz="1100"/>
                <a:t>基質の転化率を２時間ごとに２４時間追跡したところ、左図のような形になった。</a:t>
              </a:r>
              <a:endParaRPr kumimoji="1" lang="en-US" altLang="ja-JP" sz="1100" dirty="0"/>
            </a:p>
            <a:p>
              <a:r>
                <a:rPr lang="en-US" altLang="ja-JP" sz="1100" dirty="0"/>
                <a:t>(</a:t>
              </a:r>
              <a:r>
                <a:rPr lang="ja-JP" altLang="en-US" sz="1100"/>
                <a:t>使用機器は</a:t>
              </a:r>
              <a:r>
                <a:rPr lang="en-US" altLang="ja-JP" sz="1100" dirty="0"/>
                <a:t>H-NMR</a:t>
              </a:r>
            </a:p>
            <a:p>
              <a:r>
                <a:rPr kumimoji="1" lang="ja-JP" altLang="en-US" sz="1100"/>
                <a:t>２時間おきに反応系中から反応溶液を一滴採取し、測定した。</a:t>
              </a:r>
              <a:r>
                <a:rPr kumimoji="1" lang="en-US" altLang="ja-JP" sz="1100" dirty="0"/>
                <a:t>)</a:t>
              </a:r>
              <a:endParaRPr kumimoji="1" lang="ja-JP" altLang="en-US" sz="1100"/>
            </a:p>
          </p:txBody>
        </p:sp>
        <p:pic>
          <p:nvPicPr>
            <p:cNvPr id="36" name="図 35">
              <a:extLst>
                <a:ext uri="{FF2B5EF4-FFF2-40B4-BE49-F238E27FC236}">
                  <a16:creationId xmlns:a16="http://schemas.microsoft.com/office/drawing/2014/main" id="{00DACDDC-0648-4A48-9F53-6D7F994EECB7}"/>
                </a:ext>
              </a:extLst>
            </p:cNvPr>
            <p:cNvPicPr>
              <a:picLocks noChangeAspect="1"/>
            </p:cNvPicPr>
            <p:nvPr/>
          </p:nvPicPr>
          <p:blipFill>
            <a:blip r:embed="rId7"/>
            <a:stretch>
              <a:fillRect/>
            </a:stretch>
          </p:blipFill>
          <p:spPr>
            <a:xfrm>
              <a:off x="4846937" y="7043686"/>
              <a:ext cx="1751330" cy="1173480"/>
            </a:xfrm>
            <a:prstGeom prst="rect">
              <a:avLst/>
            </a:prstGeom>
          </p:spPr>
        </p:pic>
        <p:pic>
          <p:nvPicPr>
            <p:cNvPr id="40" name="図 39">
              <a:extLst>
                <a:ext uri="{FF2B5EF4-FFF2-40B4-BE49-F238E27FC236}">
                  <a16:creationId xmlns:a16="http://schemas.microsoft.com/office/drawing/2014/main" id="{0E402DBA-0652-2E4B-9084-0866D455EE99}"/>
                </a:ext>
              </a:extLst>
            </p:cNvPr>
            <p:cNvPicPr>
              <a:picLocks noChangeAspect="1"/>
            </p:cNvPicPr>
            <p:nvPr/>
          </p:nvPicPr>
          <p:blipFill>
            <a:blip r:embed="rId8"/>
            <a:stretch>
              <a:fillRect/>
            </a:stretch>
          </p:blipFill>
          <p:spPr>
            <a:xfrm>
              <a:off x="250094" y="6990828"/>
              <a:ext cx="4462780" cy="1386840"/>
            </a:xfrm>
            <a:prstGeom prst="rect">
              <a:avLst/>
            </a:prstGeom>
          </p:spPr>
        </p:pic>
        <p:sp>
          <p:nvSpPr>
            <p:cNvPr id="41" name="正方形/長方形 40">
              <a:extLst>
                <a:ext uri="{FF2B5EF4-FFF2-40B4-BE49-F238E27FC236}">
                  <a16:creationId xmlns:a16="http://schemas.microsoft.com/office/drawing/2014/main" id="{92F38292-DFDF-0049-A4B7-6279D29681E9}"/>
                </a:ext>
              </a:extLst>
            </p:cNvPr>
            <p:cNvSpPr/>
            <p:nvPr/>
          </p:nvSpPr>
          <p:spPr>
            <a:xfrm>
              <a:off x="125489" y="6706476"/>
              <a:ext cx="6586916" cy="218549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3" name="直線コネクタ 42">
              <a:extLst>
                <a:ext uri="{FF2B5EF4-FFF2-40B4-BE49-F238E27FC236}">
                  <a16:creationId xmlns:a16="http://schemas.microsoft.com/office/drawing/2014/main" id="{E281E67D-4BC0-1640-89B4-221ED9D3C131}"/>
                </a:ext>
              </a:extLst>
            </p:cNvPr>
            <p:cNvCxnSpPr/>
            <p:nvPr/>
          </p:nvCxnSpPr>
          <p:spPr>
            <a:xfrm>
              <a:off x="4784644" y="6907412"/>
              <a:ext cx="0" cy="15536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テキスト ボックス 43">
              <a:extLst>
                <a:ext uri="{FF2B5EF4-FFF2-40B4-BE49-F238E27FC236}">
                  <a16:creationId xmlns:a16="http://schemas.microsoft.com/office/drawing/2014/main" id="{CC492FF1-6B86-6142-8C3F-88E14F28982D}"/>
                </a:ext>
              </a:extLst>
            </p:cNvPr>
            <p:cNvSpPr txBox="1"/>
            <p:nvPr/>
          </p:nvSpPr>
          <p:spPr>
            <a:xfrm>
              <a:off x="50842" y="6729218"/>
              <a:ext cx="2345420" cy="261610"/>
            </a:xfrm>
            <a:prstGeom prst="rect">
              <a:avLst/>
            </a:prstGeom>
            <a:noFill/>
          </p:spPr>
          <p:txBody>
            <a:bodyPr wrap="square" rtlCol="0">
              <a:spAutoFit/>
            </a:bodyPr>
            <a:lstStyle/>
            <a:p>
              <a:r>
                <a:rPr lang="en-US" altLang="ja-JP" sz="1100" dirty="0"/>
                <a:t>【</a:t>
              </a:r>
              <a:r>
                <a:rPr lang="ja-JP" altLang="en-US" sz="1100"/>
                <a:t>ハロニウム塩の立体選択性</a:t>
              </a:r>
              <a:r>
                <a:rPr lang="en-US" altLang="ja-JP" sz="1100" dirty="0"/>
                <a:t>】</a:t>
              </a:r>
              <a:endParaRPr kumimoji="1" lang="ja-JP" altLang="en-US" sz="1100"/>
            </a:p>
          </p:txBody>
        </p:sp>
        <p:sp>
          <p:nvSpPr>
            <p:cNvPr id="45" name="テキスト ボックス 44">
              <a:extLst>
                <a:ext uri="{FF2B5EF4-FFF2-40B4-BE49-F238E27FC236}">
                  <a16:creationId xmlns:a16="http://schemas.microsoft.com/office/drawing/2014/main" id="{91090452-49BC-A649-82CA-3DB4E080B73A}"/>
                </a:ext>
              </a:extLst>
            </p:cNvPr>
            <p:cNvSpPr txBox="1"/>
            <p:nvPr/>
          </p:nvSpPr>
          <p:spPr>
            <a:xfrm>
              <a:off x="477430" y="8461083"/>
              <a:ext cx="5931462" cy="430887"/>
            </a:xfrm>
            <a:prstGeom prst="rect">
              <a:avLst/>
            </a:prstGeom>
            <a:noFill/>
          </p:spPr>
          <p:txBody>
            <a:bodyPr wrap="square" rtlCol="0">
              <a:spAutoFit/>
            </a:bodyPr>
            <a:lstStyle/>
            <a:p>
              <a:r>
                <a:rPr kumimoji="1" lang="ja-JP" altLang="en-US" sz="1100"/>
                <a:t>上記のようなハロゲン部位を補助基として用いて立体選択性を達成している例はあるものの、ハロゲン部位を中心とした、ハロニウム塩で高い立体選択性を達成した例はない。</a:t>
              </a:r>
            </a:p>
          </p:txBody>
        </p:sp>
      </p:grpSp>
    </p:spTree>
    <p:extLst>
      <p:ext uri="{BB962C8B-B14F-4D97-AF65-F5344CB8AC3E}">
        <p14:creationId xmlns:p14="http://schemas.microsoft.com/office/powerpoint/2010/main" val="25308373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1039</TotalTime>
  <Words>667</Words>
  <Application>Microsoft Office PowerPoint</Application>
  <PresentationFormat>A4 210 x 297 mm</PresentationFormat>
  <Paragraphs>78</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游ゴシック</vt:lpstr>
      <vt:lpstr>Arial</vt:lpstr>
      <vt:lpstr>Calibri</vt:lpstr>
      <vt:lpstr>Calibri Light</vt:lpstr>
      <vt:lpstr>Helvetica</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石川 聖太郎</cp:lastModifiedBy>
  <cp:revision>52</cp:revision>
  <cp:lastPrinted>2020-01-10T10:29:22Z</cp:lastPrinted>
  <dcterms:created xsi:type="dcterms:W3CDTF">2020-01-07T09:38:23Z</dcterms:created>
  <dcterms:modified xsi:type="dcterms:W3CDTF">2022-02-27T07:35:00Z</dcterms:modified>
</cp:coreProperties>
</file>